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64" r:id="rId3"/>
    <p:sldId id="259" r:id="rId4"/>
    <p:sldId id="258" r:id="rId5"/>
    <p:sldId id="260" r:id="rId6"/>
    <p:sldId id="257" r:id="rId7"/>
    <p:sldId id="261" r:id="rId8"/>
    <p:sldId id="262"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Helle Formatvorlage 1 - Akz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4660"/>
  </p:normalViewPr>
  <p:slideViewPr>
    <p:cSldViewPr snapToGrid="0">
      <p:cViewPr>
        <p:scale>
          <a:sx n="100" d="100"/>
          <a:sy n="100" d="100"/>
        </p:scale>
        <p:origin x="936"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ACAC8611-8614-4E69-8372-EF7D27B80B2D}" type="datetimeFigureOut">
              <a:rPr lang="de-CH" smtClean="0"/>
              <a:t>10.11.2020</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8484321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CAC8611-8614-4E69-8372-EF7D27B80B2D}" type="datetimeFigureOut">
              <a:rPr lang="de-CH" smtClean="0"/>
              <a:t>10.11.2020</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2557999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CAC8611-8614-4E69-8372-EF7D27B80B2D}" type="datetimeFigureOut">
              <a:rPr lang="de-CH" smtClean="0"/>
              <a:t>10.11.2020</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941719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CAC8611-8614-4E69-8372-EF7D27B80B2D}" type="datetimeFigureOut">
              <a:rPr lang="de-CH" smtClean="0"/>
              <a:t>10.11.2020</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705092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ACAC8611-8614-4E69-8372-EF7D27B80B2D}" type="datetimeFigureOut">
              <a:rPr lang="de-CH" smtClean="0"/>
              <a:t>10.11.2020</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711184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ACAC8611-8614-4E69-8372-EF7D27B80B2D}" type="datetimeFigureOut">
              <a:rPr lang="de-CH" smtClean="0"/>
              <a:t>10.11.2020</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3936550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ACAC8611-8614-4E69-8372-EF7D27B80B2D}" type="datetimeFigureOut">
              <a:rPr lang="de-CH" smtClean="0"/>
              <a:t>10.11.2020</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2924654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ACAC8611-8614-4E69-8372-EF7D27B80B2D}" type="datetimeFigureOut">
              <a:rPr lang="de-CH" smtClean="0"/>
              <a:t>10.11.2020</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1862847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AC8611-8614-4E69-8372-EF7D27B80B2D}" type="datetimeFigureOut">
              <a:rPr lang="de-CH" smtClean="0"/>
              <a:t>10.11.2020</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4110422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ACAC8611-8614-4E69-8372-EF7D27B80B2D}" type="datetimeFigureOut">
              <a:rPr lang="de-CH" smtClean="0"/>
              <a:t>10.11.2020</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3513297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ACAC8611-8614-4E69-8372-EF7D27B80B2D}" type="datetimeFigureOut">
              <a:rPr lang="de-CH" smtClean="0"/>
              <a:t>10.11.2020</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FC3BA0D-3F06-4E95-9F50-1F5726F79A2C}" type="slidenum">
              <a:rPr lang="de-CH" smtClean="0"/>
              <a:t>‹Nr.›</a:t>
            </a:fld>
            <a:endParaRPr lang="de-CH"/>
          </a:p>
        </p:txBody>
      </p:sp>
    </p:spTree>
    <p:extLst>
      <p:ext uri="{BB962C8B-B14F-4D97-AF65-F5344CB8AC3E}">
        <p14:creationId xmlns:p14="http://schemas.microsoft.com/office/powerpoint/2010/main" val="1353525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AC8611-8614-4E69-8372-EF7D27B80B2D}" type="datetimeFigureOut">
              <a:rPr lang="de-CH" smtClean="0"/>
              <a:t>10.11.2020</a:t>
            </a:fld>
            <a:endParaRPr lang="de-C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C3BA0D-3F06-4E95-9F50-1F5726F79A2C}" type="slidenum">
              <a:rPr lang="de-CH" smtClean="0"/>
              <a:t>‹Nr.›</a:t>
            </a:fld>
            <a:endParaRPr lang="de-CH"/>
          </a:p>
        </p:txBody>
      </p:sp>
    </p:spTree>
    <p:extLst>
      <p:ext uri="{BB962C8B-B14F-4D97-AF65-F5344CB8AC3E}">
        <p14:creationId xmlns:p14="http://schemas.microsoft.com/office/powerpoint/2010/main" val="303185293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fik 5">
            <a:extLst>
              <a:ext uri="{FF2B5EF4-FFF2-40B4-BE49-F238E27FC236}">
                <a16:creationId xmlns:a16="http://schemas.microsoft.com/office/drawing/2014/main" id="{CD585F28-6BC4-4E17-AE16-8AC8B69554C7}"/>
              </a:ext>
            </a:extLst>
          </p:cNvPr>
          <p:cNvPicPr>
            <a:picLocks noChangeAspect="1"/>
          </p:cNvPicPr>
          <p:nvPr/>
        </p:nvPicPr>
        <p:blipFill rotWithShape="1">
          <a:blip r:embed="rId2">
            <a:alphaModFix amt="40000"/>
          </a:blip>
          <a:srcRect t="13170" r="-2" b="13046"/>
          <a:stretch/>
        </p:blipFill>
        <p:spPr>
          <a:xfrm>
            <a:off x="3132160" y="1021"/>
            <a:ext cx="9059839" cy="6855958"/>
          </a:xfrm>
          <a:prstGeom prst="rect">
            <a:avLst/>
          </a:prstGeom>
        </p:spPr>
      </p:pic>
      <p:sp>
        <p:nvSpPr>
          <p:cNvPr id="2" name="Titel 1">
            <a:extLst>
              <a:ext uri="{FF2B5EF4-FFF2-40B4-BE49-F238E27FC236}">
                <a16:creationId xmlns:a16="http://schemas.microsoft.com/office/drawing/2014/main" id="{85615ACA-BEED-4561-82FB-3E822172B21F}"/>
              </a:ext>
            </a:extLst>
          </p:cNvPr>
          <p:cNvSpPr>
            <a:spLocks noGrp="1"/>
          </p:cNvSpPr>
          <p:nvPr>
            <p:ph type="ctrTitle"/>
          </p:nvPr>
        </p:nvSpPr>
        <p:spPr>
          <a:xfrm>
            <a:off x="6556100" y="1099671"/>
            <a:ext cx="4972511" cy="3367554"/>
          </a:xfrm>
        </p:spPr>
        <p:txBody>
          <a:bodyPr anchor="b">
            <a:normAutofit/>
          </a:bodyPr>
          <a:lstStyle/>
          <a:p>
            <a:pPr algn="l">
              <a:lnSpc>
                <a:spcPct val="150000"/>
              </a:lnSpc>
            </a:pPr>
            <a:r>
              <a:rPr lang="de-CH" sz="6600" dirty="0" err="1">
                <a:latin typeface="Gobold Uplow" panose="02000500000000000000" pitchFamily="2" charset="0"/>
              </a:rPr>
              <a:t>Hackdays</a:t>
            </a:r>
            <a:br>
              <a:rPr lang="de-CH" sz="6600" dirty="0">
                <a:latin typeface="Gobold Uplow" panose="02000500000000000000" pitchFamily="2" charset="0"/>
              </a:rPr>
            </a:br>
            <a:r>
              <a:rPr lang="de-CH" sz="2800" dirty="0">
                <a:latin typeface="Gobold Uplow" panose="02000500000000000000" pitchFamily="2" charset="0"/>
              </a:rPr>
              <a:t>27./28. November 2020 </a:t>
            </a:r>
            <a:endParaRPr lang="de-CH" sz="3200" dirty="0">
              <a:latin typeface="Gobold Uplow" panose="02000500000000000000" pitchFamily="2" charset="0"/>
            </a:endParaRPr>
          </a:p>
        </p:txBody>
      </p:sp>
      <p:sp>
        <p:nvSpPr>
          <p:cNvPr id="3" name="Untertitel 2">
            <a:extLst>
              <a:ext uri="{FF2B5EF4-FFF2-40B4-BE49-F238E27FC236}">
                <a16:creationId xmlns:a16="http://schemas.microsoft.com/office/drawing/2014/main" id="{4803C271-89CF-4D38-8D64-8FFB95DFF0CF}"/>
              </a:ext>
            </a:extLst>
          </p:cNvPr>
          <p:cNvSpPr>
            <a:spLocks noGrp="1"/>
          </p:cNvSpPr>
          <p:nvPr>
            <p:ph type="subTitle" idx="1"/>
          </p:nvPr>
        </p:nvSpPr>
        <p:spPr>
          <a:xfrm>
            <a:off x="6556100" y="4687316"/>
            <a:ext cx="4972512" cy="1517088"/>
          </a:xfrm>
        </p:spPr>
        <p:txBody>
          <a:bodyPr>
            <a:normAutofit/>
          </a:bodyPr>
          <a:lstStyle/>
          <a:p>
            <a:pPr algn="l"/>
            <a:endParaRPr lang="de-CH" dirty="0"/>
          </a:p>
        </p:txBody>
      </p:sp>
      <p:sp>
        <p:nvSpPr>
          <p:cNvPr id="13" name="Freeform: Shape 12">
            <a:extLst>
              <a:ext uri="{FF2B5EF4-FFF2-40B4-BE49-F238E27FC236}">
                <a16:creationId xmlns:a16="http://schemas.microsoft.com/office/drawing/2014/main" id="{9453FF84-60C1-4EA8-B49B-1B8C2D0C5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859484" cy="6857997"/>
          </a:xfrm>
          <a:custGeom>
            <a:avLst/>
            <a:gdLst>
              <a:gd name="connsiteX0" fmla="*/ 3198825 w 5859484"/>
              <a:gd name="connsiteY0" fmla="*/ 0 h 6857997"/>
              <a:gd name="connsiteX1" fmla="*/ 3962351 w 5859484"/>
              <a:gd name="connsiteY1" fmla="*/ 0 h 6857997"/>
              <a:gd name="connsiteX2" fmla="*/ 4129776 w 5859484"/>
              <a:gd name="connsiteY2" fmla="*/ 128761 h 6857997"/>
              <a:gd name="connsiteX3" fmla="*/ 5859484 w 5859484"/>
              <a:gd name="connsiteY3" fmla="*/ 3718209 h 6857997"/>
              <a:gd name="connsiteX4" fmla="*/ 4624700 w 5859484"/>
              <a:gd name="connsiteY4" fmla="*/ 6845880 h 6857997"/>
              <a:gd name="connsiteX5" fmla="*/ 4612896 w 5859484"/>
              <a:gd name="connsiteY5" fmla="*/ 6857997 h 6857997"/>
              <a:gd name="connsiteX6" fmla="*/ 4017658 w 5859484"/>
              <a:gd name="connsiteY6" fmla="*/ 6857997 h 6857997"/>
              <a:gd name="connsiteX7" fmla="*/ 4173230 w 5859484"/>
              <a:gd name="connsiteY7" fmla="*/ 6719623 h 6857997"/>
              <a:gd name="connsiteX8" fmla="*/ 5443583 w 5859484"/>
              <a:gd name="connsiteY8" fmla="*/ 3718209 h 6857997"/>
              <a:gd name="connsiteX9" fmla="*/ 3355352 w 5859484"/>
              <a:gd name="connsiteY9" fmla="*/ 88079 h 6857997"/>
              <a:gd name="connsiteX10" fmla="*/ 0 w 5859484"/>
              <a:gd name="connsiteY10" fmla="*/ 0 h 6857997"/>
              <a:gd name="connsiteX11" fmla="*/ 2941255 w 5859484"/>
              <a:gd name="connsiteY11" fmla="*/ 0 h 6857997"/>
              <a:gd name="connsiteX12" fmla="*/ 3117080 w 5859484"/>
              <a:gd name="connsiteY12" fmla="*/ 88129 h 6857997"/>
              <a:gd name="connsiteX13" fmla="*/ 5324754 w 5859484"/>
              <a:gd name="connsiteY13" fmla="*/ 3718209 h 6857997"/>
              <a:gd name="connsiteX14" fmla="*/ 4089206 w 5859484"/>
              <a:gd name="connsiteY14" fmla="*/ 6637392 h 6857997"/>
              <a:gd name="connsiteX15" fmla="*/ 3841183 w 5859484"/>
              <a:gd name="connsiteY15" fmla="*/ 6857997 h 6857997"/>
              <a:gd name="connsiteX16" fmla="*/ 0 w 5859484"/>
              <a:gd name="connsiteY16"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59484" h="6857997">
                <a:moveTo>
                  <a:pt x="3198825" y="0"/>
                </a:moveTo>
                <a:lnTo>
                  <a:pt x="3962351" y="0"/>
                </a:lnTo>
                <a:lnTo>
                  <a:pt x="4129776" y="128761"/>
                </a:lnTo>
                <a:cubicBezTo>
                  <a:pt x="5186152" y="981944"/>
                  <a:pt x="5859484" y="2273123"/>
                  <a:pt x="5859484" y="3718209"/>
                </a:cubicBezTo>
                <a:cubicBezTo>
                  <a:pt x="5859484" y="4922447"/>
                  <a:pt x="5391893" y="6019805"/>
                  <a:pt x="4624700" y="6845880"/>
                </a:cubicBezTo>
                <a:lnTo>
                  <a:pt x="4612896" y="6857997"/>
                </a:lnTo>
                <a:lnTo>
                  <a:pt x="4017658" y="6857997"/>
                </a:lnTo>
                <a:lnTo>
                  <a:pt x="4173230" y="6719623"/>
                </a:lnTo>
                <a:cubicBezTo>
                  <a:pt x="4958119" y="5951494"/>
                  <a:pt x="5443583" y="4890334"/>
                  <a:pt x="5443583" y="3718209"/>
                </a:cubicBezTo>
                <a:cubicBezTo>
                  <a:pt x="5443583" y="2179795"/>
                  <a:pt x="4607295" y="832535"/>
                  <a:pt x="3355352" y="88079"/>
                </a:cubicBezTo>
                <a:close/>
                <a:moveTo>
                  <a:pt x="0" y="0"/>
                </a:moveTo>
                <a:lnTo>
                  <a:pt x="2941255" y="0"/>
                </a:lnTo>
                <a:lnTo>
                  <a:pt x="3117080" y="88129"/>
                </a:lnTo>
                <a:cubicBezTo>
                  <a:pt x="4432070" y="787221"/>
                  <a:pt x="5324754" y="2150692"/>
                  <a:pt x="5324754" y="3718209"/>
                </a:cubicBezTo>
                <a:cubicBezTo>
                  <a:pt x="5324754" y="4858221"/>
                  <a:pt x="4852591" y="5890308"/>
                  <a:pt x="4089206" y="6637392"/>
                </a:cubicBezTo>
                <a:lnTo>
                  <a:pt x="3841183" y="6857997"/>
                </a:lnTo>
                <a:lnTo>
                  <a:pt x="0" y="6857997"/>
                </a:lnTo>
                <a:close/>
              </a:path>
            </a:pathLst>
          </a:cu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Grafik 4" descr="Ein Bild, das Text, Schild, dunkel enthält.&#10;&#10;Automatisch generierte Beschreibung">
            <a:extLst>
              <a:ext uri="{FF2B5EF4-FFF2-40B4-BE49-F238E27FC236}">
                <a16:creationId xmlns:a16="http://schemas.microsoft.com/office/drawing/2014/main" id="{E2B173B7-8729-4982-A5CB-3384CF229B5E}"/>
              </a:ext>
            </a:extLst>
          </p:cNvPr>
          <p:cNvPicPr>
            <a:picLocks noChangeAspect="1"/>
          </p:cNvPicPr>
          <p:nvPr/>
        </p:nvPicPr>
        <p:blipFill rotWithShape="1">
          <a:blip r:embed="rId3">
            <a:extLst>
              <a:ext uri="{28A0092B-C50C-407E-A947-70E740481C1C}">
                <a14:useLocalDpi xmlns:a14="http://schemas.microsoft.com/office/drawing/2010/main" val="0"/>
              </a:ext>
            </a:extLst>
          </a:blip>
          <a:srcRect l="5085" r="5808"/>
          <a:stretch/>
        </p:blipFill>
        <p:spPr>
          <a:xfrm>
            <a:off x="1" y="2"/>
            <a:ext cx="6095695" cy="6857997"/>
          </a:xfrm>
          <a:custGeom>
            <a:avLst/>
            <a:gdLst/>
            <a:ahLst/>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p:spPr>
      </p:pic>
    </p:spTree>
    <p:extLst>
      <p:ext uri="{BB962C8B-B14F-4D97-AF65-F5344CB8AC3E}">
        <p14:creationId xmlns:p14="http://schemas.microsoft.com/office/powerpoint/2010/main" val="232880237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B11CEF26-7EB7-4FBB-A463-05ACD0373591}"/>
              </a:ext>
            </a:extLst>
          </p:cNvPr>
          <p:cNvPicPr>
            <a:picLocks noChangeAspect="1"/>
          </p:cNvPicPr>
          <p:nvPr/>
        </p:nvPicPr>
        <p:blipFill>
          <a:blip r:embed="rId2"/>
          <a:stretch>
            <a:fillRect/>
          </a:stretch>
        </p:blipFill>
        <p:spPr>
          <a:xfrm>
            <a:off x="4673475" y="729202"/>
            <a:ext cx="7015421" cy="5655071"/>
          </a:xfrm>
          <a:prstGeom prst="rect">
            <a:avLst/>
          </a:prstGeom>
        </p:spPr>
      </p:pic>
      <p:sp>
        <p:nvSpPr>
          <p:cNvPr id="2" name="Titel 1">
            <a:extLst>
              <a:ext uri="{FF2B5EF4-FFF2-40B4-BE49-F238E27FC236}">
                <a16:creationId xmlns:a16="http://schemas.microsoft.com/office/drawing/2014/main" id="{50A6083C-0F03-4380-99D1-AD1E091309A3}"/>
              </a:ext>
            </a:extLst>
          </p:cNvPr>
          <p:cNvSpPr>
            <a:spLocks noGrp="1"/>
          </p:cNvSpPr>
          <p:nvPr>
            <p:ph type="title"/>
          </p:nvPr>
        </p:nvSpPr>
        <p:spPr>
          <a:xfrm>
            <a:off x="838200" y="365125"/>
            <a:ext cx="10515600" cy="1325563"/>
          </a:xfrm>
        </p:spPr>
        <p:txBody>
          <a:bodyPr/>
          <a:lstStyle/>
          <a:p>
            <a:r>
              <a:rPr lang="de-CH" dirty="0">
                <a:latin typeface="Gobold Uplow" panose="02000500000000000000" pitchFamily="2" charset="0"/>
              </a:rPr>
              <a:t>Übersicht Areal</a:t>
            </a:r>
          </a:p>
        </p:txBody>
      </p:sp>
      <p:pic>
        <p:nvPicPr>
          <p:cNvPr id="7" name="Grafik 6">
            <a:extLst>
              <a:ext uri="{FF2B5EF4-FFF2-40B4-BE49-F238E27FC236}">
                <a16:creationId xmlns:a16="http://schemas.microsoft.com/office/drawing/2014/main" id="{A013359A-ABFB-4E8E-8D7D-361BC4DE05B9}"/>
              </a:ext>
            </a:extLst>
          </p:cNvPr>
          <p:cNvPicPr>
            <a:picLocks noChangeAspect="1"/>
          </p:cNvPicPr>
          <p:nvPr/>
        </p:nvPicPr>
        <p:blipFill rotWithShape="1">
          <a:blip r:embed="rId3"/>
          <a:srcRect l="45813"/>
          <a:stretch/>
        </p:blipFill>
        <p:spPr>
          <a:xfrm>
            <a:off x="374574" y="3741818"/>
            <a:ext cx="4059489" cy="2683245"/>
          </a:xfrm>
          <a:prstGeom prst="rect">
            <a:avLst/>
          </a:prstGeom>
        </p:spPr>
      </p:pic>
      <p:pic>
        <p:nvPicPr>
          <p:cNvPr id="16" name="Grafik 15">
            <a:extLst>
              <a:ext uri="{FF2B5EF4-FFF2-40B4-BE49-F238E27FC236}">
                <a16:creationId xmlns:a16="http://schemas.microsoft.com/office/drawing/2014/main" id="{50B45610-9BA7-49A6-B199-6ACEA947B276}"/>
              </a:ext>
            </a:extLst>
          </p:cNvPr>
          <p:cNvPicPr>
            <a:picLocks noChangeAspect="1"/>
          </p:cNvPicPr>
          <p:nvPr/>
        </p:nvPicPr>
        <p:blipFill rotWithShape="1">
          <a:blip r:embed="rId3"/>
          <a:srcRect r="55437"/>
          <a:stretch/>
        </p:blipFill>
        <p:spPr>
          <a:xfrm>
            <a:off x="646323" y="1320566"/>
            <a:ext cx="3442356" cy="2766692"/>
          </a:xfrm>
          <a:prstGeom prst="rect">
            <a:avLst/>
          </a:prstGeom>
        </p:spPr>
      </p:pic>
      <p:sp>
        <p:nvSpPr>
          <p:cNvPr id="3" name="Freihandform: Form 2">
            <a:extLst>
              <a:ext uri="{FF2B5EF4-FFF2-40B4-BE49-F238E27FC236}">
                <a16:creationId xmlns:a16="http://schemas.microsoft.com/office/drawing/2014/main" id="{2C86A464-CD51-401E-A1EB-1476EF8199D7}"/>
              </a:ext>
            </a:extLst>
          </p:cNvPr>
          <p:cNvSpPr/>
          <p:nvPr/>
        </p:nvSpPr>
        <p:spPr>
          <a:xfrm>
            <a:off x="7543800" y="5029200"/>
            <a:ext cx="752475" cy="1257300"/>
          </a:xfrm>
          <a:custGeom>
            <a:avLst/>
            <a:gdLst>
              <a:gd name="connsiteX0" fmla="*/ 752475 w 752475"/>
              <a:gd name="connsiteY0" fmla="*/ 1257300 h 1257300"/>
              <a:gd name="connsiteX1" fmla="*/ 733425 w 752475"/>
              <a:gd name="connsiteY1" fmla="*/ 1219200 h 1257300"/>
              <a:gd name="connsiteX2" fmla="*/ 719138 w 752475"/>
              <a:gd name="connsiteY2" fmla="*/ 1209675 h 1257300"/>
              <a:gd name="connsiteX3" fmla="*/ 700088 w 752475"/>
              <a:gd name="connsiteY3" fmla="*/ 1181100 h 1257300"/>
              <a:gd name="connsiteX4" fmla="*/ 690563 w 752475"/>
              <a:gd name="connsiteY4" fmla="*/ 1166813 h 1257300"/>
              <a:gd name="connsiteX5" fmla="*/ 681038 w 752475"/>
              <a:gd name="connsiteY5" fmla="*/ 1138238 h 1257300"/>
              <a:gd name="connsiteX6" fmla="*/ 671513 w 752475"/>
              <a:gd name="connsiteY6" fmla="*/ 1123950 h 1257300"/>
              <a:gd name="connsiteX7" fmla="*/ 661988 w 752475"/>
              <a:gd name="connsiteY7" fmla="*/ 1095375 h 1257300"/>
              <a:gd name="connsiteX8" fmla="*/ 657225 w 752475"/>
              <a:gd name="connsiteY8" fmla="*/ 1081088 h 1257300"/>
              <a:gd name="connsiteX9" fmla="*/ 647700 w 752475"/>
              <a:gd name="connsiteY9" fmla="*/ 1066800 h 1257300"/>
              <a:gd name="connsiteX10" fmla="*/ 633413 w 752475"/>
              <a:gd name="connsiteY10" fmla="*/ 1023938 h 1257300"/>
              <a:gd name="connsiteX11" fmla="*/ 628650 w 752475"/>
              <a:gd name="connsiteY11" fmla="*/ 1009650 h 1257300"/>
              <a:gd name="connsiteX12" fmla="*/ 623888 w 752475"/>
              <a:gd name="connsiteY12" fmla="*/ 995363 h 1257300"/>
              <a:gd name="connsiteX13" fmla="*/ 614363 w 752475"/>
              <a:gd name="connsiteY13" fmla="*/ 976313 h 1257300"/>
              <a:gd name="connsiteX14" fmla="*/ 609600 w 752475"/>
              <a:gd name="connsiteY14" fmla="*/ 962025 h 1257300"/>
              <a:gd name="connsiteX15" fmla="*/ 581025 w 752475"/>
              <a:gd name="connsiteY15" fmla="*/ 914400 h 1257300"/>
              <a:gd name="connsiteX16" fmla="*/ 571500 w 752475"/>
              <a:gd name="connsiteY16" fmla="*/ 885825 h 1257300"/>
              <a:gd name="connsiteX17" fmla="*/ 566738 w 752475"/>
              <a:gd name="connsiteY17" fmla="*/ 871538 h 1257300"/>
              <a:gd name="connsiteX18" fmla="*/ 561975 w 752475"/>
              <a:gd name="connsiteY18" fmla="*/ 857250 h 1257300"/>
              <a:gd name="connsiteX19" fmla="*/ 557213 w 752475"/>
              <a:gd name="connsiteY19" fmla="*/ 838200 h 1257300"/>
              <a:gd name="connsiteX20" fmla="*/ 542925 w 752475"/>
              <a:gd name="connsiteY20" fmla="*/ 795338 h 1257300"/>
              <a:gd name="connsiteX21" fmla="*/ 533400 w 752475"/>
              <a:gd name="connsiteY21" fmla="*/ 766763 h 1257300"/>
              <a:gd name="connsiteX22" fmla="*/ 528638 w 752475"/>
              <a:gd name="connsiteY22" fmla="*/ 752475 h 1257300"/>
              <a:gd name="connsiteX23" fmla="*/ 509588 w 752475"/>
              <a:gd name="connsiteY23" fmla="*/ 723900 h 1257300"/>
              <a:gd name="connsiteX24" fmla="*/ 495300 w 752475"/>
              <a:gd name="connsiteY24" fmla="*/ 695325 h 1257300"/>
              <a:gd name="connsiteX25" fmla="*/ 485775 w 752475"/>
              <a:gd name="connsiteY25" fmla="*/ 666750 h 1257300"/>
              <a:gd name="connsiteX26" fmla="*/ 481013 w 752475"/>
              <a:gd name="connsiteY26" fmla="*/ 647700 h 1257300"/>
              <a:gd name="connsiteX27" fmla="*/ 471488 w 752475"/>
              <a:gd name="connsiteY27" fmla="*/ 619125 h 1257300"/>
              <a:gd name="connsiteX28" fmla="*/ 461963 w 752475"/>
              <a:gd name="connsiteY28" fmla="*/ 590550 h 1257300"/>
              <a:gd name="connsiteX29" fmla="*/ 452438 w 752475"/>
              <a:gd name="connsiteY29" fmla="*/ 561975 h 1257300"/>
              <a:gd name="connsiteX30" fmla="*/ 447675 w 752475"/>
              <a:gd name="connsiteY30" fmla="*/ 547688 h 1257300"/>
              <a:gd name="connsiteX31" fmla="*/ 438150 w 752475"/>
              <a:gd name="connsiteY31" fmla="*/ 533400 h 1257300"/>
              <a:gd name="connsiteX32" fmla="*/ 419100 w 752475"/>
              <a:gd name="connsiteY32" fmla="*/ 490538 h 1257300"/>
              <a:gd name="connsiteX33" fmla="*/ 404813 w 752475"/>
              <a:gd name="connsiteY33" fmla="*/ 476250 h 1257300"/>
              <a:gd name="connsiteX34" fmla="*/ 395288 w 752475"/>
              <a:gd name="connsiteY34" fmla="*/ 461963 h 1257300"/>
              <a:gd name="connsiteX35" fmla="*/ 366713 w 752475"/>
              <a:gd name="connsiteY35" fmla="*/ 438150 h 1257300"/>
              <a:gd name="connsiteX36" fmla="*/ 342900 w 752475"/>
              <a:gd name="connsiteY36" fmla="*/ 414338 h 1257300"/>
              <a:gd name="connsiteX37" fmla="*/ 314325 w 752475"/>
              <a:gd name="connsiteY37" fmla="*/ 390525 h 1257300"/>
              <a:gd name="connsiteX38" fmla="*/ 304800 w 752475"/>
              <a:gd name="connsiteY38" fmla="*/ 376238 h 1257300"/>
              <a:gd name="connsiteX39" fmla="*/ 290513 w 752475"/>
              <a:gd name="connsiteY39" fmla="*/ 371475 h 1257300"/>
              <a:gd name="connsiteX40" fmla="*/ 261938 w 752475"/>
              <a:gd name="connsiteY40" fmla="*/ 352425 h 1257300"/>
              <a:gd name="connsiteX41" fmla="*/ 247650 w 752475"/>
              <a:gd name="connsiteY41" fmla="*/ 342900 h 1257300"/>
              <a:gd name="connsiteX42" fmla="*/ 233363 w 752475"/>
              <a:gd name="connsiteY42" fmla="*/ 333375 h 1257300"/>
              <a:gd name="connsiteX43" fmla="*/ 209550 w 752475"/>
              <a:gd name="connsiteY43" fmla="*/ 309563 h 1257300"/>
              <a:gd name="connsiteX44" fmla="*/ 185738 w 752475"/>
              <a:gd name="connsiteY44" fmla="*/ 285750 h 1257300"/>
              <a:gd name="connsiteX45" fmla="*/ 176213 w 752475"/>
              <a:gd name="connsiteY45" fmla="*/ 271463 h 1257300"/>
              <a:gd name="connsiteX46" fmla="*/ 161925 w 752475"/>
              <a:gd name="connsiteY46" fmla="*/ 261938 h 1257300"/>
              <a:gd name="connsiteX47" fmla="*/ 142875 w 752475"/>
              <a:gd name="connsiteY47" fmla="*/ 233363 h 1257300"/>
              <a:gd name="connsiteX48" fmla="*/ 133350 w 752475"/>
              <a:gd name="connsiteY48" fmla="*/ 219075 h 1257300"/>
              <a:gd name="connsiteX49" fmla="*/ 119063 w 752475"/>
              <a:gd name="connsiteY49" fmla="*/ 209550 h 1257300"/>
              <a:gd name="connsiteX50" fmla="*/ 109538 w 752475"/>
              <a:gd name="connsiteY50" fmla="*/ 195263 h 1257300"/>
              <a:gd name="connsiteX51" fmla="*/ 95250 w 752475"/>
              <a:gd name="connsiteY51" fmla="*/ 166688 h 1257300"/>
              <a:gd name="connsiteX52" fmla="*/ 85725 w 752475"/>
              <a:gd name="connsiteY52" fmla="*/ 138113 h 1257300"/>
              <a:gd name="connsiteX53" fmla="*/ 66675 w 752475"/>
              <a:gd name="connsiteY53" fmla="*/ 109538 h 1257300"/>
              <a:gd name="connsiteX54" fmla="*/ 42863 w 752475"/>
              <a:gd name="connsiteY54" fmla="*/ 66675 h 1257300"/>
              <a:gd name="connsiteX55" fmla="*/ 33338 w 752475"/>
              <a:gd name="connsiteY55" fmla="*/ 52388 h 1257300"/>
              <a:gd name="connsiteX56" fmla="*/ 28575 w 752475"/>
              <a:gd name="connsiteY56" fmla="*/ 38100 h 1257300"/>
              <a:gd name="connsiteX57" fmla="*/ 0 w 752475"/>
              <a:gd name="connsiteY57" fmla="*/ 0 h 1257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752475" h="1257300">
                <a:moveTo>
                  <a:pt x="752475" y="1257300"/>
                </a:moveTo>
                <a:cubicBezTo>
                  <a:pt x="747927" y="1245931"/>
                  <a:pt x="742936" y="1228711"/>
                  <a:pt x="733425" y="1219200"/>
                </a:cubicBezTo>
                <a:cubicBezTo>
                  <a:pt x="729378" y="1215153"/>
                  <a:pt x="723900" y="1212850"/>
                  <a:pt x="719138" y="1209675"/>
                </a:cubicBezTo>
                <a:lnTo>
                  <a:pt x="700088" y="1181100"/>
                </a:lnTo>
                <a:cubicBezTo>
                  <a:pt x="696913" y="1176338"/>
                  <a:pt x="692373" y="1172243"/>
                  <a:pt x="690563" y="1166813"/>
                </a:cubicBezTo>
                <a:cubicBezTo>
                  <a:pt x="687388" y="1157288"/>
                  <a:pt x="686607" y="1146592"/>
                  <a:pt x="681038" y="1138238"/>
                </a:cubicBezTo>
                <a:cubicBezTo>
                  <a:pt x="677863" y="1133475"/>
                  <a:pt x="673838" y="1129181"/>
                  <a:pt x="671513" y="1123950"/>
                </a:cubicBezTo>
                <a:cubicBezTo>
                  <a:pt x="667435" y="1114775"/>
                  <a:pt x="665163" y="1104900"/>
                  <a:pt x="661988" y="1095375"/>
                </a:cubicBezTo>
                <a:cubicBezTo>
                  <a:pt x="660400" y="1090613"/>
                  <a:pt x="660010" y="1085265"/>
                  <a:pt x="657225" y="1081088"/>
                </a:cubicBezTo>
                <a:lnTo>
                  <a:pt x="647700" y="1066800"/>
                </a:lnTo>
                <a:lnTo>
                  <a:pt x="633413" y="1023938"/>
                </a:lnTo>
                <a:lnTo>
                  <a:pt x="628650" y="1009650"/>
                </a:lnTo>
                <a:cubicBezTo>
                  <a:pt x="627063" y="1004888"/>
                  <a:pt x="626133" y="999853"/>
                  <a:pt x="623888" y="995363"/>
                </a:cubicBezTo>
                <a:cubicBezTo>
                  <a:pt x="620713" y="989013"/>
                  <a:pt x="617160" y="982838"/>
                  <a:pt x="614363" y="976313"/>
                </a:cubicBezTo>
                <a:cubicBezTo>
                  <a:pt x="612385" y="971699"/>
                  <a:pt x="612038" y="966414"/>
                  <a:pt x="609600" y="962025"/>
                </a:cubicBezTo>
                <a:cubicBezTo>
                  <a:pt x="593627" y="933274"/>
                  <a:pt x="591319" y="940135"/>
                  <a:pt x="581025" y="914400"/>
                </a:cubicBezTo>
                <a:cubicBezTo>
                  <a:pt x="577296" y="905078"/>
                  <a:pt x="574675" y="895350"/>
                  <a:pt x="571500" y="885825"/>
                </a:cubicBezTo>
                <a:lnTo>
                  <a:pt x="566738" y="871538"/>
                </a:lnTo>
                <a:cubicBezTo>
                  <a:pt x="565150" y="866775"/>
                  <a:pt x="563192" y="862120"/>
                  <a:pt x="561975" y="857250"/>
                </a:cubicBezTo>
                <a:cubicBezTo>
                  <a:pt x="560388" y="850900"/>
                  <a:pt x="559094" y="844469"/>
                  <a:pt x="557213" y="838200"/>
                </a:cubicBezTo>
                <a:cubicBezTo>
                  <a:pt x="557193" y="838133"/>
                  <a:pt x="545317" y="802515"/>
                  <a:pt x="542925" y="795338"/>
                </a:cubicBezTo>
                <a:lnTo>
                  <a:pt x="533400" y="766763"/>
                </a:lnTo>
                <a:cubicBezTo>
                  <a:pt x="531812" y="762000"/>
                  <a:pt x="531423" y="756652"/>
                  <a:pt x="528638" y="752475"/>
                </a:cubicBezTo>
                <a:cubicBezTo>
                  <a:pt x="522288" y="742950"/>
                  <a:pt x="513209" y="734760"/>
                  <a:pt x="509588" y="723900"/>
                </a:cubicBezTo>
                <a:cubicBezTo>
                  <a:pt x="503015" y="704183"/>
                  <a:pt x="507610" y="713790"/>
                  <a:pt x="495300" y="695325"/>
                </a:cubicBezTo>
                <a:cubicBezTo>
                  <a:pt x="492125" y="685800"/>
                  <a:pt x="488210" y="676491"/>
                  <a:pt x="485775" y="666750"/>
                </a:cubicBezTo>
                <a:cubicBezTo>
                  <a:pt x="484188" y="660400"/>
                  <a:pt x="482894" y="653969"/>
                  <a:pt x="481013" y="647700"/>
                </a:cubicBezTo>
                <a:cubicBezTo>
                  <a:pt x="478128" y="638083"/>
                  <a:pt x="474663" y="628650"/>
                  <a:pt x="471488" y="619125"/>
                </a:cubicBezTo>
                <a:lnTo>
                  <a:pt x="461963" y="590550"/>
                </a:lnTo>
                <a:lnTo>
                  <a:pt x="452438" y="561975"/>
                </a:lnTo>
                <a:cubicBezTo>
                  <a:pt x="450851" y="557213"/>
                  <a:pt x="450460" y="551865"/>
                  <a:pt x="447675" y="547688"/>
                </a:cubicBezTo>
                <a:lnTo>
                  <a:pt x="438150" y="533400"/>
                </a:lnTo>
                <a:cubicBezTo>
                  <a:pt x="431227" y="512631"/>
                  <a:pt x="431679" y="505634"/>
                  <a:pt x="419100" y="490538"/>
                </a:cubicBezTo>
                <a:cubicBezTo>
                  <a:pt x="414788" y="485364"/>
                  <a:pt x="409125" y="481424"/>
                  <a:pt x="404813" y="476250"/>
                </a:cubicBezTo>
                <a:cubicBezTo>
                  <a:pt x="401149" y="471853"/>
                  <a:pt x="398952" y="466360"/>
                  <a:pt x="395288" y="461963"/>
                </a:cubicBezTo>
                <a:cubicBezTo>
                  <a:pt x="383828" y="448212"/>
                  <a:pt x="380761" y="447516"/>
                  <a:pt x="366713" y="438150"/>
                </a:cubicBezTo>
                <a:cubicBezTo>
                  <a:pt x="349249" y="411955"/>
                  <a:pt x="366715" y="434184"/>
                  <a:pt x="342900" y="414338"/>
                </a:cubicBezTo>
                <a:cubicBezTo>
                  <a:pt x="306230" y="383779"/>
                  <a:pt x="349800" y="414174"/>
                  <a:pt x="314325" y="390525"/>
                </a:cubicBezTo>
                <a:cubicBezTo>
                  <a:pt x="311150" y="385763"/>
                  <a:pt x="309269" y="379814"/>
                  <a:pt x="304800" y="376238"/>
                </a:cubicBezTo>
                <a:cubicBezTo>
                  <a:pt x="300880" y="373102"/>
                  <a:pt x="294901" y="373913"/>
                  <a:pt x="290513" y="371475"/>
                </a:cubicBezTo>
                <a:cubicBezTo>
                  <a:pt x="280506" y="365915"/>
                  <a:pt x="271463" y="358775"/>
                  <a:pt x="261938" y="352425"/>
                </a:cubicBezTo>
                <a:lnTo>
                  <a:pt x="247650" y="342900"/>
                </a:lnTo>
                <a:lnTo>
                  <a:pt x="233363" y="333375"/>
                </a:lnTo>
                <a:cubicBezTo>
                  <a:pt x="207961" y="295273"/>
                  <a:pt x="241303" y="341316"/>
                  <a:pt x="209550" y="309563"/>
                </a:cubicBezTo>
                <a:cubicBezTo>
                  <a:pt x="177797" y="277810"/>
                  <a:pt x="223840" y="311152"/>
                  <a:pt x="185738" y="285750"/>
                </a:cubicBezTo>
                <a:cubicBezTo>
                  <a:pt x="182563" y="280988"/>
                  <a:pt x="180260" y="275510"/>
                  <a:pt x="176213" y="271463"/>
                </a:cubicBezTo>
                <a:cubicBezTo>
                  <a:pt x="172165" y="267416"/>
                  <a:pt x="165694" y="266246"/>
                  <a:pt x="161925" y="261938"/>
                </a:cubicBezTo>
                <a:cubicBezTo>
                  <a:pt x="154387" y="253323"/>
                  <a:pt x="149225" y="242888"/>
                  <a:pt x="142875" y="233363"/>
                </a:cubicBezTo>
                <a:cubicBezTo>
                  <a:pt x="139700" y="228600"/>
                  <a:pt x="138113" y="222250"/>
                  <a:pt x="133350" y="219075"/>
                </a:cubicBezTo>
                <a:lnTo>
                  <a:pt x="119063" y="209550"/>
                </a:lnTo>
                <a:cubicBezTo>
                  <a:pt x="115888" y="204788"/>
                  <a:pt x="112098" y="200382"/>
                  <a:pt x="109538" y="195263"/>
                </a:cubicBezTo>
                <a:cubicBezTo>
                  <a:pt x="89820" y="155829"/>
                  <a:pt x="122546" y="207631"/>
                  <a:pt x="95250" y="166688"/>
                </a:cubicBezTo>
                <a:cubicBezTo>
                  <a:pt x="92075" y="157163"/>
                  <a:pt x="91294" y="146467"/>
                  <a:pt x="85725" y="138113"/>
                </a:cubicBezTo>
                <a:lnTo>
                  <a:pt x="66675" y="109538"/>
                </a:lnTo>
                <a:cubicBezTo>
                  <a:pt x="58294" y="84390"/>
                  <a:pt x="64697" y="99426"/>
                  <a:pt x="42863" y="66675"/>
                </a:cubicBezTo>
                <a:cubicBezTo>
                  <a:pt x="39688" y="61913"/>
                  <a:pt x="35148" y="57818"/>
                  <a:pt x="33338" y="52388"/>
                </a:cubicBezTo>
                <a:cubicBezTo>
                  <a:pt x="31750" y="47625"/>
                  <a:pt x="31013" y="42489"/>
                  <a:pt x="28575" y="38100"/>
                </a:cubicBezTo>
                <a:cubicBezTo>
                  <a:pt x="15112" y="13866"/>
                  <a:pt x="14451" y="14451"/>
                  <a:pt x="0" y="0"/>
                </a:cubicBezTo>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4" name="Freihandform: Form 3">
            <a:extLst>
              <a:ext uri="{FF2B5EF4-FFF2-40B4-BE49-F238E27FC236}">
                <a16:creationId xmlns:a16="http://schemas.microsoft.com/office/drawing/2014/main" id="{98D02934-D20E-4FAE-A61D-527D165DCF3A}"/>
              </a:ext>
            </a:extLst>
          </p:cNvPr>
          <p:cNvSpPr/>
          <p:nvPr/>
        </p:nvSpPr>
        <p:spPr>
          <a:xfrm>
            <a:off x="7448148" y="4438650"/>
            <a:ext cx="48027" cy="419100"/>
          </a:xfrm>
          <a:custGeom>
            <a:avLst/>
            <a:gdLst>
              <a:gd name="connsiteX0" fmla="*/ 48027 w 48027"/>
              <a:gd name="connsiteY0" fmla="*/ 419100 h 419100"/>
              <a:gd name="connsiteX1" fmla="*/ 33740 w 48027"/>
              <a:gd name="connsiteY1" fmla="*/ 357188 h 419100"/>
              <a:gd name="connsiteX2" fmla="*/ 28977 w 48027"/>
              <a:gd name="connsiteY2" fmla="*/ 338138 h 419100"/>
              <a:gd name="connsiteX3" fmla="*/ 24215 w 48027"/>
              <a:gd name="connsiteY3" fmla="*/ 295275 h 419100"/>
              <a:gd name="connsiteX4" fmla="*/ 19452 w 48027"/>
              <a:gd name="connsiteY4" fmla="*/ 280988 h 419100"/>
              <a:gd name="connsiteX5" fmla="*/ 9927 w 48027"/>
              <a:gd name="connsiteY5" fmla="*/ 157163 h 419100"/>
              <a:gd name="connsiteX6" fmla="*/ 5165 w 48027"/>
              <a:gd name="connsiteY6" fmla="*/ 100013 h 419100"/>
              <a:gd name="connsiteX7" fmla="*/ 402 w 48027"/>
              <a:gd name="connsiteY7" fmla="*/ 57150 h 419100"/>
              <a:gd name="connsiteX8" fmla="*/ 402 w 48027"/>
              <a:gd name="connsiteY8" fmla="*/ 0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27" h="419100">
                <a:moveTo>
                  <a:pt x="48027" y="419100"/>
                </a:moveTo>
                <a:cubicBezTo>
                  <a:pt x="40699" y="382456"/>
                  <a:pt x="45227" y="403133"/>
                  <a:pt x="33740" y="357188"/>
                </a:cubicBezTo>
                <a:lnTo>
                  <a:pt x="28977" y="338138"/>
                </a:lnTo>
                <a:cubicBezTo>
                  <a:pt x="27390" y="323850"/>
                  <a:pt x="26578" y="309455"/>
                  <a:pt x="24215" y="295275"/>
                </a:cubicBezTo>
                <a:cubicBezTo>
                  <a:pt x="23390" y="290323"/>
                  <a:pt x="20277" y="285940"/>
                  <a:pt x="19452" y="280988"/>
                </a:cubicBezTo>
                <a:cubicBezTo>
                  <a:pt x="13564" y="245659"/>
                  <a:pt x="12039" y="187780"/>
                  <a:pt x="9927" y="157163"/>
                </a:cubicBezTo>
                <a:cubicBezTo>
                  <a:pt x="8612" y="138092"/>
                  <a:pt x="6977" y="119043"/>
                  <a:pt x="5165" y="100013"/>
                </a:cubicBezTo>
                <a:cubicBezTo>
                  <a:pt x="3802" y="85702"/>
                  <a:pt x="1086" y="71509"/>
                  <a:pt x="402" y="57150"/>
                </a:cubicBezTo>
                <a:cubicBezTo>
                  <a:pt x="-504" y="38122"/>
                  <a:pt x="402" y="19050"/>
                  <a:pt x="402" y="0"/>
                </a:cubicBezTo>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CH"/>
          </a:p>
        </p:txBody>
      </p:sp>
      <p:sp>
        <p:nvSpPr>
          <p:cNvPr id="5" name="Freihandform: Form 4">
            <a:extLst>
              <a:ext uri="{FF2B5EF4-FFF2-40B4-BE49-F238E27FC236}">
                <a16:creationId xmlns:a16="http://schemas.microsoft.com/office/drawing/2014/main" id="{381E8A24-664F-4963-BEEC-42E880D1955E}"/>
              </a:ext>
            </a:extLst>
          </p:cNvPr>
          <p:cNvSpPr/>
          <p:nvPr/>
        </p:nvSpPr>
        <p:spPr>
          <a:xfrm>
            <a:off x="7453313" y="3200400"/>
            <a:ext cx="1343025" cy="1128713"/>
          </a:xfrm>
          <a:custGeom>
            <a:avLst/>
            <a:gdLst>
              <a:gd name="connsiteX0" fmla="*/ 19050 w 1343025"/>
              <a:gd name="connsiteY0" fmla="*/ 1128713 h 1128713"/>
              <a:gd name="connsiteX1" fmla="*/ 14287 w 1343025"/>
              <a:gd name="connsiteY1" fmla="*/ 1104900 h 1128713"/>
              <a:gd name="connsiteX2" fmla="*/ 9525 w 1343025"/>
              <a:gd name="connsiteY2" fmla="*/ 1085850 h 1128713"/>
              <a:gd name="connsiteX3" fmla="*/ 0 w 1343025"/>
              <a:gd name="connsiteY3" fmla="*/ 1028700 h 1128713"/>
              <a:gd name="connsiteX4" fmla="*/ 4762 w 1343025"/>
              <a:gd name="connsiteY4" fmla="*/ 857250 h 1128713"/>
              <a:gd name="connsiteX5" fmla="*/ 23812 w 1343025"/>
              <a:gd name="connsiteY5" fmla="*/ 814388 h 1128713"/>
              <a:gd name="connsiteX6" fmla="*/ 38100 w 1343025"/>
              <a:gd name="connsiteY6" fmla="*/ 785813 h 1128713"/>
              <a:gd name="connsiteX7" fmla="*/ 47625 w 1343025"/>
              <a:gd name="connsiteY7" fmla="*/ 757238 h 1128713"/>
              <a:gd name="connsiteX8" fmla="*/ 52387 w 1343025"/>
              <a:gd name="connsiteY8" fmla="*/ 742950 h 1128713"/>
              <a:gd name="connsiteX9" fmla="*/ 80962 w 1343025"/>
              <a:gd name="connsiteY9" fmla="*/ 700088 h 1128713"/>
              <a:gd name="connsiteX10" fmla="*/ 90487 w 1343025"/>
              <a:gd name="connsiteY10" fmla="*/ 685800 h 1128713"/>
              <a:gd name="connsiteX11" fmla="*/ 104775 w 1343025"/>
              <a:gd name="connsiteY11" fmla="*/ 671513 h 1128713"/>
              <a:gd name="connsiteX12" fmla="*/ 119062 w 1343025"/>
              <a:gd name="connsiteY12" fmla="*/ 652463 h 1128713"/>
              <a:gd name="connsiteX13" fmla="*/ 147637 w 1343025"/>
              <a:gd name="connsiteY13" fmla="*/ 628650 h 1128713"/>
              <a:gd name="connsiteX14" fmla="*/ 161925 w 1343025"/>
              <a:gd name="connsiteY14" fmla="*/ 623888 h 1128713"/>
              <a:gd name="connsiteX15" fmla="*/ 190500 w 1343025"/>
              <a:gd name="connsiteY15" fmla="*/ 604838 h 1128713"/>
              <a:gd name="connsiteX16" fmla="*/ 219075 w 1343025"/>
              <a:gd name="connsiteY16" fmla="*/ 590550 h 1128713"/>
              <a:gd name="connsiteX17" fmla="*/ 238125 w 1343025"/>
              <a:gd name="connsiteY17" fmla="*/ 581025 h 1128713"/>
              <a:gd name="connsiteX18" fmla="*/ 257175 w 1343025"/>
              <a:gd name="connsiteY18" fmla="*/ 566738 h 1128713"/>
              <a:gd name="connsiteX19" fmla="*/ 271462 w 1343025"/>
              <a:gd name="connsiteY19" fmla="*/ 561975 h 1128713"/>
              <a:gd name="connsiteX20" fmla="*/ 300037 w 1343025"/>
              <a:gd name="connsiteY20" fmla="*/ 542925 h 1128713"/>
              <a:gd name="connsiteX21" fmla="*/ 319087 w 1343025"/>
              <a:gd name="connsiteY21" fmla="*/ 533400 h 1128713"/>
              <a:gd name="connsiteX22" fmla="*/ 342900 w 1343025"/>
              <a:gd name="connsiteY22" fmla="*/ 504825 h 1128713"/>
              <a:gd name="connsiteX23" fmla="*/ 371475 w 1343025"/>
              <a:gd name="connsiteY23" fmla="*/ 485775 h 1128713"/>
              <a:gd name="connsiteX24" fmla="*/ 395287 w 1343025"/>
              <a:gd name="connsiteY24" fmla="*/ 466725 h 1128713"/>
              <a:gd name="connsiteX25" fmla="*/ 409575 w 1343025"/>
              <a:gd name="connsiteY25" fmla="*/ 452438 h 1128713"/>
              <a:gd name="connsiteX26" fmla="*/ 438150 w 1343025"/>
              <a:gd name="connsiteY26" fmla="*/ 438150 h 1128713"/>
              <a:gd name="connsiteX27" fmla="*/ 461962 w 1343025"/>
              <a:gd name="connsiteY27" fmla="*/ 414338 h 1128713"/>
              <a:gd name="connsiteX28" fmla="*/ 471487 w 1343025"/>
              <a:gd name="connsiteY28" fmla="*/ 400050 h 1128713"/>
              <a:gd name="connsiteX29" fmla="*/ 485775 w 1343025"/>
              <a:gd name="connsiteY29" fmla="*/ 390525 h 1128713"/>
              <a:gd name="connsiteX30" fmla="*/ 514350 w 1343025"/>
              <a:gd name="connsiteY30" fmla="*/ 371475 h 1128713"/>
              <a:gd name="connsiteX31" fmla="*/ 542925 w 1343025"/>
              <a:gd name="connsiteY31" fmla="*/ 342900 h 1128713"/>
              <a:gd name="connsiteX32" fmla="*/ 571500 w 1343025"/>
              <a:gd name="connsiteY32" fmla="*/ 323850 h 1128713"/>
              <a:gd name="connsiteX33" fmla="*/ 595312 w 1343025"/>
              <a:gd name="connsiteY33" fmla="*/ 304800 h 1128713"/>
              <a:gd name="connsiteX34" fmla="*/ 609600 w 1343025"/>
              <a:gd name="connsiteY34" fmla="*/ 290513 h 1128713"/>
              <a:gd name="connsiteX35" fmla="*/ 638175 w 1343025"/>
              <a:gd name="connsiteY35" fmla="*/ 280988 h 1128713"/>
              <a:gd name="connsiteX36" fmla="*/ 652462 w 1343025"/>
              <a:gd name="connsiteY36" fmla="*/ 276225 h 1128713"/>
              <a:gd name="connsiteX37" fmla="*/ 681037 w 1343025"/>
              <a:gd name="connsiteY37" fmla="*/ 266700 h 1128713"/>
              <a:gd name="connsiteX38" fmla="*/ 695325 w 1343025"/>
              <a:gd name="connsiteY38" fmla="*/ 261938 h 1128713"/>
              <a:gd name="connsiteX39" fmla="*/ 738187 w 1343025"/>
              <a:gd name="connsiteY39" fmla="*/ 242888 h 1128713"/>
              <a:gd name="connsiteX40" fmla="*/ 752475 w 1343025"/>
              <a:gd name="connsiteY40" fmla="*/ 238125 h 1128713"/>
              <a:gd name="connsiteX41" fmla="*/ 766762 w 1343025"/>
              <a:gd name="connsiteY41" fmla="*/ 233363 h 1128713"/>
              <a:gd name="connsiteX42" fmla="*/ 809625 w 1343025"/>
              <a:gd name="connsiteY42" fmla="*/ 214313 h 1128713"/>
              <a:gd name="connsiteX43" fmla="*/ 838200 w 1343025"/>
              <a:gd name="connsiteY43" fmla="*/ 204788 h 1128713"/>
              <a:gd name="connsiteX44" fmla="*/ 857250 w 1343025"/>
              <a:gd name="connsiteY44" fmla="*/ 200025 h 1128713"/>
              <a:gd name="connsiteX45" fmla="*/ 871537 w 1343025"/>
              <a:gd name="connsiteY45" fmla="*/ 195263 h 1128713"/>
              <a:gd name="connsiteX46" fmla="*/ 890587 w 1343025"/>
              <a:gd name="connsiteY46" fmla="*/ 190500 h 1128713"/>
              <a:gd name="connsiteX47" fmla="*/ 923925 w 1343025"/>
              <a:gd name="connsiteY47" fmla="*/ 176213 h 1128713"/>
              <a:gd name="connsiteX48" fmla="*/ 938212 w 1343025"/>
              <a:gd name="connsiteY48" fmla="*/ 166688 h 1128713"/>
              <a:gd name="connsiteX49" fmla="*/ 962025 w 1343025"/>
              <a:gd name="connsiteY49" fmla="*/ 161925 h 1128713"/>
              <a:gd name="connsiteX50" fmla="*/ 976312 w 1343025"/>
              <a:gd name="connsiteY50" fmla="*/ 157163 h 1128713"/>
              <a:gd name="connsiteX51" fmla="*/ 990600 w 1343025"/>
              <a:gd name="connsiteY51" fmla="*/ 147638 h 1128713"/>
              <a:gd name="connsiteX52" fmla="*/ 1014412 w 1343025"/>
              <a:gd name="connsiteY52" fmla="*/ 138113 h 1128713"/>
              <a:gd name="connsiteX53" fmla="*/ 1028700 w 1343025"/>
              <a:gd name="connsiteY53" fmla="*/ 133350 h 1128713"/>
              <a:gd name="connsiteX54" fmla="*/ 1042987 w 1343025"/>
              <a:gd name="connsiteY54" fmla="*/ 123825 h 1128713"/>
              <a:gd name="connsiteX55" fmla="*/ 1062037 w 1343025"/>
              <a:gd name="connsiteY55" fmla="*/ 119063 h 1128713"/>
              <a:gd name="connsiteX56" fmla="*/ 1085850 w 1343025"/>
              <a:gd name="connsiteY56" fmla="*/ 109538 h 1128713"/>
              <a:gd name="connsiteX57" fmla="*/ 1119187 w 1343025"/>
              <a:gd name="connsiteY57" fmla="*/ 100013 h 1128713"/>
              <a:gd name="connsiteX58" fmla="*/ 1138237 w 1343025"/>
              <a:gd name="connsiteY58" fmla="*/ 90488 h 1128713"/>
              <a:gd name="connsiteX59" fmla="*/ 1157287 w 1343025"/>
              <a:gd name="connsiteY59" fmla="*/ 85725 h 1128713"/>
              <a:gd name="connsiteX60" fmla="*/ 1171575 w 1343025"/>
              <a:gd name="connsiteY60" fmla="*/ 80963 h 1128713"/>
              <a:gd name="connsiteX61" fmla="*/ 1209675 w 1343025"/>
              <a:gd name="connsiteY61" fmla="*/ 71438 h 1128713"/>
              <a:gd name="connsiteX62" fmla="*/ 1243012 w 1343025"/>
              <a:gd name="connsiteY62" fmla="*/ 61913 h 1128713"/>
              <a:gd name="connsiteX63" fmla="*/ 1276350 w 1343025"/>
              <a:gd name="connsiteY63" fmla="*/ 42863 h 1128713"/>
              <a:gd name="connsiteX64" fmla="*/ 1290637 w 1343025"/>
              <a:gd name="connsiteY64" fmla="*/ 33338 h 1128713"/>
              <a:gd name="connsiteX65" fmla="*/ 1304925 w 1343025"/>
              <a:gd name="connsiteY65" fmla="*/ 28575 h 1128713"/>
              <a:gd name="connsiteX66" fmla="*/ 1343025 w 1343025"/>
              <a:gd name="connsiteY66" fmla="*/ 0 h 1128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343025" h="1128713">
                <a:moveTo>
                  <a:pt x="19050" y="1128713"/>
                </a:moveTo>
                <a:cubicBezTo>
                  <a:pt x="17462" y="1120775"/>
                  <a:pt x="16043" y="1112802"/>
                  <a:pt x="14287" y="1104900"/>
                </a:cubicBezTo>
                <a:cubicBezTo>
                  <a:pt x="12867" y="1098510"/>
                  <a:pt x="10731" y="1092283"/>
                  <a:pt x="9525" y="1085850"/>
                </a:cubicBezTo>
                <a:cubicBezTo>
                  <a:pt x="5966" y="1066868"/>
                  <a:pt x="0" y="1028700"/>
                  <a:pt x="0" y="1028700"/>
                </a:cubicBezTo>
                <a:cubicBezTo>
                  <a:pt x="1587" y="971550"/>
                  <a:pt x="689" y="914277"/>
                  <a:pt x="4762" y="857250"/>
                </a:cubicBezTo>
                <a:cubicBezTo>
                  <a:pt x="6810" y="828580"/>
                  <a:pt x="14012" y="833987"/>
                  <a:pt x="23812" y="814388"/>
                </a:cubicBezTo>
                <a:cubicBezTo>
                  <a:pt x="43530" y="774954"/>
                  <a:pt x="10804" y="826756"/>
                  <a:pt x="38100" y="785813"/>
                </a:cubicBezTo>
                <a:lnTo>
                  <a:pt x="47625" y="757238"/>
                </a:lnTo>
                <a:cubicBezTo>
                  <a:pt x="49212" y="752475"/>
                  <a:pt x="49602" y="747127"/>
                  <a:pt x="52387" y="742950"/>
                </a:cubicBezTo>
                <a:lnTo>
                  <a:pt x="80962" y="700088"/>
                </a:lnTo>
                <a:cubicBezTo>
                  <a:pt x="84137" y="695325"/>
                  <a:pt x="86439" y="689847"/>
                  <a:pt x="90487" y="685800"/>
                </a:cubicBezTo>
                <a:cubicBezTo>
                  <a:pt x="95250" y="681038"/>
                  <a:pt x="100392" y="676627"/>
                  <a:pt x="104775" y="671513"/>
                </a:cubicBezTo>
                <a:cubicBezTo>
                  <a:pt x="109941" y="665487"/>
                  <a:pt x="113896" y="658490"/>
                  <a:pt x="119062" y="652463"/>
                </a:cubicBezTo>
                <a:cubicBezTo>
                  <a:pt x="126960" y="643248"/>
                  <a:pt x="136615" y="634161"/>
                  <a:pt x="147637" y="628650"/>
                </a:cubicBezTo>
                <a:cubicBezTo>
                  <a:pt x="152127" y="626405"/>
                  <a:pt x="157162" y="625475"/>
                  <a:pt x="161925" y="623888"/>
                </a:cubicBezTo>
                <a:cubicBezTo>
                  <a:pt x="171450" y="617538"/>
                  <a:pt x="179640" y="608459"/>
                  <a:pt x="190500" y="604838"/>
                </a:cubicBezTo>
                <a:cubicBezTo>
                  <a:pt x="216695" y="596105"/>
                  <a:pt x="193224" y="605322"/>
                  <a:pt x="219075" y="590550"/>
                </a:cubicBezTo>
                <a:cubicBezTo>
                  <a:pt x="225239" y="587028"/>
                  <a:pt x="232105" y="584788"/>
                  <a:pt x="238125" y="581025"/>
                </a:cubicBezTo>
                <a:cubicBezTo>
                  <a:pt x="244856" y="576818"/>
                  <a:pt x="250283" y="570676"/>
                  <a:pt x="257175" y="566738"/>
                </a:cubicBezTo>
                <a:cubicBezTo>
                  <a:pt x="261534" y="564247"/>
                  <a:pt x="267074" y="564413"/>
                  <a:pt x="271462" y="561975"/>
                </a:cubicBezTo>
                <a:cubicBezTo>
                  <a:pt x="281469" y="556415"/>
                  <a:pt x="289798" y="548045"/>
                  <a:pt x="300037" y="542925"/>
                </a:cubicBezTo>
                <a:lnTo>
                  <a:pt x="319087" y="533400"/>
                </a:lnTo>
                <a:cubicBezTo>
                  <a:pt x="327554" y="520700"/>
                  <a:pt x="330207" y="514698"/>
                  <a:pt x="342900" y="504825"/>
                </a:cubicBezTo>
                <a:cubicBezTo>
                  <a:pt x="351936" y="497797"/>
                  <a:pt x="371475" y="485775"/>
                  <a:pt x="371475" y="485775"/>
                </a:cubicBezTo>
                <a:cubicBezTo>
                  <a:pt x="392776" y="453824"/>
                  <a:pt x="367684" y="485127"/>
                  <a:pt x="395287" y="466725"/>
                </a:cubicBezTo>
                <a:cubicBezTo>
                  <a:pt x="400891" y="462989"/>
                  <a:pt x="404401" y="456750"/>
                  <a:pt x="409575" y="452438"/>
                </a:cubicBezTo>
                <a:cubicBezTo>
                  <a:pt x="421885" y="442180"/>
                  <a:pt x="423830" y="442924"/>
                  <a:pt x="438150" y="438150"/>
                </a:cubicBezTo>
                <a:cubicBezTo>
                  <a:pt x="463553" y="400047"/>
                  <a:pt x="430210" y="446091"/>
                  <a:pt x="461962" y="414338"/>
                </a:cubicBezTo>
                <a:cubicBezTo>
                  <a:pt x="466009" y="410290"/>
                  <a:pt x="467440" y="404097"/>
                  <a:pt x="471487" y="400050"/>
                </a:cubicBezTo>
                <a:cubicBezTo>
                  <a:pt x="475534" y="396003"/>
                  <a:pt x="481378" y="394189"/>
                  <a:pt x="485775" y="390525"/>
                </a:cubicBezTo>
                <a:cubicBezTo>
                  <a:pt x="509559" y="370706"/>
                  <a:pt x="489240" y="379846"/>
                  <a:pt x="514350" y="371475"/>
                </a:cubicBezTo>
                <a:cubicBezTo>
                  <a:pt x="523875" y="361950"/>
                  <a:pt x="531717" y="350372"/>
                  <a:pt x="542925" y="342900"/>
                </a:cubicBezTo>
                <a:lnTo>
                  <a:pt x="571500" y="323850"/>
                </a:lnTo>
                <a:cubicBezTo>
                  <a:pt x="592801" y="291899"/>
                  <a:pt x="567709" y="323202"/>
                  <a:pt x="595312" y="304800"/>
                </a:cubicBezTo>
                <a:cubicBezTo>
                  <a:pt x="600916" y="301064"/>
                  <a:pt x="603712" y="293784"/>
                  <a:pt x="609600" y="290513"/>
                </a:cubicBezTo>
                <a:cubicBezTo>
                  <a:pt x="618377" y="285637"/>
                  <a:pt x="628650" y="284163"/>
                  <a:pt x="638175" y="280988"/>
                </a:cubicBezTo>
                <a:lnTo>
                  <a:pt x="652462" y="276225"/>
                </a:lnTo>
                <a:lnTo>
                  <a:pt x="681037" y="266700"/>
                </a:lnTo>
                <a:lnTo>
                  <a:pt x="695325" y="261938"/>
                </a:lnTo>
                <a:cubicBezTo>
                  <a:pt x="717966" y="246843"/>
                  <a:pt x="704181" y="254224"/>
                  <a:pt x="738187" y="242888"/>
                </a:cubicBezTo>
                <a:lnTo>
                  <a:pt x="752475" y="238125"/>
                </a:lnTo>
                <a:lnTo>
                  <a:pt x="766762" y="233363"/>
                </a:lnTo>
                <a:cubicBezTo>
                  <a:pt x="789405" y="218268"/>
                  <a:pt x="775618" y="225649"/>
                  <a:pt x="809625" y="214313"/>
                </a:cubicBezTo>
                <a:lnTo>
                  <a:pt x="838200" y="204788"/>
                </a:lnTo>
                <a:cubicBezTo>
                  <a:pt x="844550" y="203200"/>
                  <a:pt x="850956" y="201823"/>
                  <a:pt x="857250" y="200025"/>
                </a:cubicBezTo>
                <a:cubicBezTo>
                  <a:pt x="862077" y="198646"/>
                  <a:pt x="866710" y="196642"/>
                  <a:pt x="871537" y="195263"/>
                </a:cubicBezTo>
                <a:cubicBezTo>
                  <a:pt x="877831" y="193465"/>
                  <a:pt x="884293" y="192298"/>
                  <a:pt x="890587" y="190500"/>
                </a:cubicBezTo>
                <a:cubicBezTo>
                  <a:pt x="903948" y="186683"/>
                  <a:pt x="911221" y="183473"/>
                  <a:pt x="923925" y="176213"/>
                </a:cubicBezTo>
                <a:cubicBezTo>
                  <a:pt x="928895" y="173373"/>
                  <a:pt x="932853" y="168698"/>
                  <a:pt x="938212" y="166688"/>
                </a:cubicBezTo>
                <a:cubicBezTo>
                  <a:pt x="945791" y="163846"/>
                  <a:pt x="954172" y="163888"/>
                  <a:pt x="962025" y="161925"/>
                </a:cubicBezTo>
                <a:cubicBezTo>
                  <a:pt x="966895" y="160707"/>
                  <a:pt x="971550" y="158750"/>
                  <a:pt x="976312" y="157163"/>
                </a:cubicBezTo>
                <a:cubicBezTo>
                  <a:pt x="981075" y="153988"/>
                  <a:pt x="985480" y="150198"/>
                  <a:pt x="990600" y="147638"/>
                </a:cubicBezTo>
                <a:cubicBezTo>
                  <a:pt x="998246" y="143815"/>
                  <a:pt x="1006408" y="141115"/>
                  <a:pt x="1014412" y="138113"/>
                </a:cubicBezTo>
                <a:cubicBezTo>
                  <a:pt x="1019113" y="136350"/>
                  <a:pt x="1024210" y="135595"/>
                  <a:pt x="1028700" y="133350"/>
                </a:cubicBezTo>
                <a:cubicBezTo>
                  <a:pt x="1033819" y="130790"/>
                  <a:pt x="1037726" y="126080"/>
                  <a:pt x="1042987" y="123825"/>
                </a:cubicBezTo>
                <a:cubicBezTo>
                  <a:pt x="1049003" y="121247"/>
                  <a:pt x="1055827" y="121133"/>
                  <a:pt x="1062037" y="119063"/>
                </a:cubicBezTo>
                <a:cubicBezTo>
                  <a:pt x="1070147" y="116360"/>
                  <a:pt x="1077845" y="112540"/>
                  <a:pt x="1085850" y="109538"/>
                </a:cubicBezTo>
                <a:cubicBezTo>
                  <a:pt x="1099522" y="104411"/>
                  <a:pt x="1104165" y="103768"/>
                  <a:pt x="1119187" y="100013"/>
                </a:cubicBezTo>
                <a:cubicBezTo>
                  <a:pt x="1125537" y="96838"/>
                  <a:pt x="1131590" y="92981"/>
                  <a:pt x="1138237" y="90488"/>
                </a:cubicBezTo>
                <a:cubicBezTo>
                  <a:pt x="1144366" y="88190"/>
                  <a:pt x="1150993" y="87523"/>
                  <a:pt x="1157287" y="85725"/>
                </a:cubicBezTo>
                <a:cubicBezTo>
                  <a:pt x="1162114" y="84346"/>
                  <a:pt x="1166732" y="82284"/>
                  <a:pt x="1171575" y="80963"/>
                </a:cubicBezTo>
                <a:cubicBezTo>
                  <a:pt x="1184205" y="77519"/>
                  <a:pt x="1197256" y="75578"/>
                  <a:pt x="1209675" y="71438"/>
                </a:cubicBezTo>
                <a:cubicBezTo>
                  <a:pt x="1230171" y="64605"/>
                  <a:pt x="1219092" y="67892"/>
                  <a:pt x="1243012" y="61913"/>
                </a:cubicBezTo>
                <a:cubicBezTo>
                  <a:pt x="1277829" y="38703"/>
                  <a:pt x="1234045" y="67038"/>
                  <a:pt x="1276350" y="42863"/>
                </a:cubicBezTo>
                <a:cubicBezTo>
                  <a:pt x="1281320" y="40023"/>
                  <a:pt x="1285518" y="35898"/>
                  <a:pt x="1290637" y="33338"/>
                </a:cubicBezTo>
                <a:cubicBezTo>
                  <a:pt x="1295127" y="31093"/>
                  <a:pt x="1300536" y="31013"/>
                  <a:pt x="1304925" y="28575"/>
                </a:cubicBezTo>
                <a:cubicBezTo>
                  <a:pt x="1329159" y="15112"/>
                  <a:pt x="1328574" y="14451"/>
                  <a:pt x="1343025" y="0"/>
                </a:cubicBezTo>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CH"/>
          </a:p>
        </p:txBody>
      </p:sp>
      <p:sp>
        <p:nvSpPr>
          <p:cNvPr id="6" name="Textfeld 5">
            <a:extLst>
              <a:ext uri="{FF2B5EF4-FFF2-40B4-BE49-F238E27FC236}">
                <a16:creationId xmlns:a16="http://schemas.microsoft.com/office/drawing/2014/main" id="{E04B760D-5F8E-4359-A568-FD024E09B24F}"/>
              </a:ext>
            </a:extLst>
          </p:cNvPr>
          <p:cNvSpPr txBox="1"/>
          <p:nvPr/>
        </p:nvSpPr>
        <p:spPr>
          <a:xfrm>
            <a:off x="8181185" y="3429000"/>
            <a:ext cx="1466850" cy="415498"/>
          </a:xfrm>
          <a:prstGeom prst="rect">
            <a:avLst/>
          </a:prstGeom>
          <a:noFill/>
        </p:spPr>
        <p:txBody>
          <a:bodyPr wrap="square" rtlCol="0">
            <a:spAutoFit/>
          </a:bodyPr>
          <a:lstStyle/>
          <a:p>
            <a:r>
              <a:rPr lang="de-CH" sz="700" dirty="0">
                <a:solidFill>
                  <a:schemeClr val="accent2"/>
                </a:solidFill>
                <a:latin typeface="Vectora LH" panose="02000503050000020004" pitchFamily="2" charset="0"/>
              </a:rPr>
              <a:t>Velohighway – in ca. 10 Minuten mit dem Velo zum Bahnhof</a:t>
            </a:r>
          </a:p>
        </p:txBody>
      </p:sp>
    </p:spTree>
    <p:extLst>
      <p:ext uri="{BB962C8B-B14F-4D97-AF65-F5344CB8AC3E}">
        <p14:creationId xmlns:p14="http://schemas.microsoft.com/office/powerpoint/2010/main" val="4119005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0A6083C-0F03-4380-99D1-AD1E091309A3}"/>
              </a:ext>
            </a:extLst>
          </p:cNvPr>
          <p:cNvSpPr>
            <a:spLocks noGrp="1"/>
          </p:cNvSpPr>
          <p:nvPr>
            <p:ph type="title"/>
          </p:nvPr>
        </p:nvSpPr>
        <p:spPr>
          <a:xfrm>
            <a:off x="838200" y="365125"/>
            <a:ext cx="10515600" cy="1325563"/>
          </a:xfrm>
        </p:spPr>
        <p:txBody>
          <a:bodyPr/>
          <a:lstStyle/>
          <a:p>
            <a:r>
              <a:rPr lang="de-CH" dirty="0">
                <a:latin typeface="Gobold Uplow" panose="02000500000000000000" pitchFamily="2" charset="0"/>
              </a:rPr>
              <a:t>Übersicht Areal</a:t>
            </a:r>
          </a:p>
        </p:txBody>
      </p:sp>
      <p:grpSp>
        <p:nvGrpSpPr>
          <p:cNvPr id="15" name="Gruppieren 14">
            <a:extLst>
              <a:ext uri="{FF2B5EF4-FFF2-40B4-BE49-F238E27FC236}">
                <a16:creationId xmlns:a16="http://schemas.microsoft.com/office/drawing/2014/main" id="{67948444-1F6A-46D4-9A57-5E7510589847}"/>
              </a:ext>
            </a:extLst>
          </p:cNvPr>
          <p:cNvGrpSpPr/>
          <p:nvPr/>
        </p:nvGrpSpPr>
        <p:grpSpPr>
          <a:xfrm>
            <a:off x="1" y="2162628"/>
            <a:ext cx="12192000" cy="4724400"/>
            <a:chOff x="831851" y="1567543"/>
            <a:chExt cx="13689217" cy="4925332"/>
          </a:xfrm>
        </p:grpSpPr>
        <p:pic>
          <p:nvPicPr>
            <p:cNvPr id="10" name="Grafik 9">
              <a:extLst>
                <a:ext uri="{FF2B5EF4-FFF2-40B4-BE49-F238E27FC236}">
                  <a16:creationId xmlns:a16="http://schemas.microsoft.com/office/drawing/2014/main" id="{13CE9D14-74BB-4711-A348-C3A685A6783D}"/>
                </a:ext>
              </a:extLst>
            </p:cNvPr>
            <p:cNvPicPr>
              <a:picLocks noChangeAspect="1"/>
            </p:cNvPicPr>
            <p:nvPr/>
          </p:nvPicPr>
          <p:blipFill>
            <a:blip r:embed="rId2"/>
            <a:stretch>
              <a:fillRect/>
            </a:stretch>
          </p:blipFill>
          <p:spPr>
            <a:xfrm>
              <a:off x="7750807" y="3989683"/>
              <a:ext cx="3448045" cy="2453964"/>
            </a:xfrm>
            <a:prstGeom prst="rect">
              <a:avLst/>
            </a:prstGeom>
          </p:spPr>
        </p:pic>
        <p:pic>
          <p:nvPicPr>
            <p:cNvPr id="8" name="Grafik 7">
              <a:extLst>
                <a:ext uri="{FF2B5EF4-FFF2-40B4-BE49-F238E27FC236}">
                  <a16:creationId xmlns:a16="http://schemas.microsoft.com/office/drawing/2014/main" id="{07A5F028-6A86-4AA6-935B-C7FB69BB330F}"/>
                </a:ext>
              </a:extLst>
            </p:cNvPr>
            <p:cNvPicPr>
              <a:picLocks noChangeAspect="1"/>
            </p:cNvPicPr>
            <p:nvPr/>
          </p:nvPicPr>
          <p:blipFill>
            <a:blip r:embed="rId3"/>
            <a:stretch>
              <a:fillRect/>
            </a:stretch>
          </p:blipFill>
          <p:spPr>
            <a:xfrm>
              <a:off x="4273469" y="3956785"/>
              <a:ext cx="3480590" cy="2502455"/>
            </a:xfrm>
            <a:prstGeom prst="rect">
              <a:avLst/>
            </a:prstGeom>
          </p:spPr>
        </p:pic>
        <p:pic>
          <p:nvPicPr>
            <p:cNvPr id="5" name="Grafik 4">
              <a:extLst>
                <a:ext uri="{FF2B5EF4-FFF2-40B4-BE49-F238E27FC236}">
                  <a16:creationId xmlns:a16="http://schemas.microsoft.com/office/drawing/2014/main" id="{B54E18B1-23C3-4DC7-B625-802DD8DE1E19}"/>
                </a:ext>
              </a:extLst>
            </p:cNvPr>
            <p:cNvPicPr>
              <a:picLocks noChangeAspect="1"/>
            </p:cNvPicPr>
            <p:nvPr/>
          </p:nvPicPr>
          <p:blipFill>
            <a:blip r:embed="rId4"/>
            <a:stretch>
              <a:fillRect/>
            </a:stretch>
          </p:blipFill>
          <p:spPr>
            <a:xfrm>
              <a:off x="831851" y="3943310"/>
              <a:ext cx="3470988" cy="2517815"/>
            </a:xfrm>
            <a:prstGeom prst="rect">
              <a:avLst/>
            </a:prstGeom>
          </p:spPr>
        </p:pic>
        <p:pic>
          <p:nvPicPr>
            <p:cNvPr id="4" name="Grafik 3">
              <a:extLst>
                <a:ext uri="{FF2B5EF4-FFF2-40B4-BE49-F238E27FC236}">
                  <a16:creationId xmlns:a16="http://schemas.microsoft.com/office/drawing/2014/main" id="{1834B0A5-2F7F-4386-A393-81D31730D465}"/>
                </a:ext>
              </a:extLst>
            </p:cNvPr>
            <p:cNvPicPr>
              <a:picLocks noChangeAspect="1"/>
            </p:cNvPicPr>
            <p:nvPr/>
          </p:nvPicPr>
          <p:blipFill>
            <a:blip r:embed="rId5"/>
            <a:stretch>
              <a:fillRect/>
            </a:stretch>
          </p:blipFill>
          <p:spPr>
            <a:xfrm>
              <a:off x="838200" y="1567543"/>
              <a:ext cx="3470989" cy="2529582"/>
            </a:xfrm>
            <a:prstGeom prst="rect">
              <a:avLst/>
            </a:prstGeom>
          </p:spPr>
        </p:pic>
        <p:pic>
          <p:nvPicPr>
            <p:cNvPr id="6" name="Grafik 5">
              <a:extLst>
                <a:ext uri="{FF2B5EF4-FFF2-40B4-BE49-F238E27FC236}">
                  <a16:creationId xmlns:a16="http://schemas.microsoft.com/office/drawing/2014/main" id="{D6379E99-2C61-4242-A571-2B375C8E66DA}"/>
                </a:ext>
              </a:extLst>
            </p:cNvPr>
            <p:cNvPicPr>
              <a:picLocks noChangeAspect="1"/>
            </p:cNvPicPr>
            <p:nvPr/>
          </p:nvPicPr>
          <p:blipFill>
            <a:blip r:embed="rId6"/>
            <a:stretch>
              <a:fillRect/>
            </a:stretch>
          </p:blipFill>
          <p:spPr>
            <a:xfrm>
              <a:off x="4302839" y="1579449"/>
              <a:ext cx="3451220" cy="2491769"/>
            </a:xfrm>
            <a:prstGeom prst="rect">
              <a:avLst/>
            </a:prstGeom>
          </p:spPr>
        </p:pic>
        <p:pic>
          <p:nvPicPr>
            <p:cNvPr id="11" name="Grafik 10">
              <a:extLst>
                <a:ext uri="{FF2B5EF4-FFF2-40B4-BE49-F238E27FC236}">
                  <a16:creationId xmlns:a16="http://schemas.microsoft.com/office/drawing/2014/main" id="{3A2F7015-6AA0-4818-BF23-B44A804042E6}"/>
                </a:ext>
              </a:extLst>
            </p:cNvPr>
            <p:cNvPicPr>
              <a:picLocks noChangeAspect="1"/>
            </p:cNvPicPr>
            <p:nvPr/>
          </p:nvPicPr>
          <p:blipFill>
            <a:blip r:embed="rId7"/>
            <a:stretch>
              <a:fillRect/>
            </a:stretch>
          </p:blipFill>
          <p:spPr>
            <a:xfrm>
              <a:off x="11181144" y="1597946"/>
              <a:ext cx="3312000" cy="2453964"/>
            </a:xfrm>
            <a:prstGeom prst="rect">
              <a:avLst/>
            </a:prstGeom>
          </p:spPr>
        </p:pic>
        <p:pic>
          <p:nvPicPr>
            <p:cNvPr id="14" name="Grafik 13">
              <a:extLst>
                <a:ext uri="{FF2B5EF4-FFF2-40B4-BE49-F238E27FC236}">
                  <a16:creationId xmlns:a16="http://schemas.microsoft.com/office/drawing/2014/main" id="{578470F8-F30A-4F8B-8362-C9E6224B52B9}"/>
                </a:ext>
              </a:extLst>
            </p:cNvPr>
            <p:cNvPicPr>
              <a:picLocks noChangeAspect="1"/>
            </p:cNvPicPr>
            <p:nvPr/>
          </p:nvPicPr>
          <p:blipFill>
            <a:blip r:embed="rId8"/>
            <a:stretch>
              <a:fillRect/>
            </a:stretch>
          </p:blipFill>
          <p:spPr>
            <a:xfrm>
              <a:off x="11146491" y="3905207"/>
              <a:ext cx="3374577" cy="2587668"/>
            </a:xfrm>
            <a:prstGeom prst="rect">
              <a:avLst/>
            </a:prstGeom>
          </p:spPr>
        </p:pic>
        <p:pic>
          <p:nvPicPr>
            <p:cNvPr id="9" name="Grafik 8">
              <a:extLst>
                <a:ext uri="{FF2B5EF4-FFF2-40B4-BE49-F238E27FC236}">
                  <a16:creationId xmlns:a16="http://schemas.microsoft.com/office/drawing/2014/main" id="{4B291F3C-E447-44F8-A482-73FB9B64F9B5}"/>
                </a:ext>
              </a:extLst>
            </p:cNvPr>
            <p:cNvPicPr>
              <a:picLocks noChangeAspect="1"/>
            </p:cNvPicPr>
            <p:nvPr/>
          </p:nvPicPr>
          <p:blipFill>
            <a:blip r:embed="rId9"/>
            <a:stretch>
              <a:fillRect/>
            </a:stretch>
          </p:blipFill>
          <p:spPr>
            <a:xfrm>
              <a:off x="7750808" y="1586306"/>
              <a:ext cx="3430181" cy="2491769"/>
            </a:xfrm>
            <a:prstGeom prst="rect">
              <a:avLst/>
            </a:prstGeom>
          </p:spPr>
        </p:pic>
      </p:grpSp>
    </p:spTree>
    <p:extLst>
      <p:ext uri="{BB962C8B-B14F-4D97-AF65-F5344CB8AC3E}">
        <p14:creationId xmlns:p14="http://schemas.microsoft.com/office/powerpoint/2010/main" val="32394286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DFAC00-78F7-426B-8DF2-B4EB321E2A51}"/>
              </a:ext>
            </a:extLst>
          </p:cNvPr>
          <p:cNvSpPr>
            <a:spLocks noGrp="1"/>
          </p:cNvSpPr>
          <p:nvPr>
            <p:ph type="title"/>
          </p:nvPr>
        </p:nvSpPr>
        <p:spPr/>
        <p:txBody>
          <a:bodyPr/>
          <a:lstStyle/>
          <a:p>
            <a:r>
              <a:rPr lang="de-CH" dirty="0">
                <a:latin typeface="Gobold Uplow" panose="02000500000000000000" pitchFamily="2" charset="0"/>
              </a:rPr>
              <a:t>Übersicht Nutzungsmix</a:t>
            </a:r>
          </a:p>
        </p:txBody>
      </p:sp>
      <p:sp>
        <p:nvSpPr>
          <p:cNvPr id="3" name="Inhaltsplatzhalter 2">
            <a:extLst>
              <a:ext uri="{FF2B5EF4-FFF2-40B4-BE49-F238E27FC236}">
                <a16:creationId xmlns:a16="http://schemas.microsoft.com/office/drawing/2014/main" id="{7E487BDB-CF0C-45C6-A7B4-406D4EBA6E5F}"/>
              </a:ext>
            </a:extLst>
          </p:cNvPr>
          <p:cNvSpPr>
            <a:spLocks noGrp="1"/>
          </p:cNvSpPr>
          <p:nvPr>
            <p:ph idx="1"/>
          </p:nvPr>
        </p:nvSpPr>
        <p:spPr/>
        <p:txBody>
          <a:bodyPr>
            <a:normAutofit fontScale="92500" lnSpcReduction="10000"/>
          </a:bodyPr>
          <a:lstStyle/>
          <a:p>
            <a:r>
              <a:rPr lang="de-CH" sz="1400" dirty="0">
                <a:latin typeface="Vectora LH" panose="02000503050000020004" pitchFamily="2" charset="0"/>
              </a:rPr>
              <a:t>550 Wohnungen von 1.5 Zimmer-Studios bis 5.5 Zimmer Wohnungen sowie Eigentumswohnungen (2.5 -5.5 Zimmer Wohnungen)</a:t>
            </a:r>
          </a:p>
          <a:p>
            <a:r>
              <a:rPr lang="de-CH" sz="1400" dirty="0">
                <a:latin typeface="Vectora LH" panose="02000503050000020004" pitchFamily="2" charset="0"/>
              </a:rPr>
              <a:t>Ca. 1000-1200 Bewohner</a:t>
            </a:r>
          </a:p>
          <a:p>
            <a:pPr lvl="1"/>
            <a:r>
              <a:rPr lang="de-CH" sz="1200" dirty="0">
                <a:latin typeface="Vectora LH" panose="02000503050000020004" pitchFamily="2" charset="0"/>
              </a:rPr>
              <a:t>Studenten</a:t>
            </a:r>
          </a:p>
          <a:p>
            <a:pPr lvl="1"/>
            <a:r>
              <a:rPr lang="de-CH" sz="1200" dirty="0">
                <a:latin typeface="Vectora LH" panose="02000503050000020004" pitchFamily="2" charset="0"/>
              </a:rPr>
              <a:t>Singles</a:t>
            </a:r>
          </a:p>
          <a:p>
            <a:pPr lvl="1"/>
            <a:r>
              <a:rPr lang="de-CH" sz="1200" dirty="0">
                <a:latin typeface="Vectora LH" panose="02000503050000020004" pitchFamily="2" charset="0"/>
              </a:rPr>
              <a:t>Paare</a:t>
            </a:r>
          </a:p>
          <a:p>
            <a:pPr lvl="1"/>
            <a:r>
              <a:rPr lang="de-CH" sz="1200" dirty="0">
                <a:latin typeface="Vectora LH" panose="02000503050000020004" pitchFamily="2" charset="0"/>
              </a:rPr>
              <a:t>Familien </a:t>
            </a:r>
          </a:p>
          <a:p>
            <a:pPr lvl="1"/>
            <a:r>
              <a:rPr lang="de-CH" sz="1200" dirty="0">
                <a:latin typeface="Vectora LH" panose="02000503050000020004" pitchFamily="2" charset="0"/>
              </a:rPr>
              <a:t>Senioren</a:t>
            </a:r>
          </a:p>
          <a:p>
            <a:r>
              <a:rPr lang="de-CH" sz="1400" dirty="0">
                <a:latin typeface="Vectora LH" panose="02000503050000020004" pitchFamily="2" charset="0"/>
              </a:rPr>
              <a:t>6’600 m² Büroflächen für bis zu 350 Angestellte</a:t>
            </a:r>
          </a:p>
          <a:p>
            <a:r>
              <a:rPr lang="de-CH" sz="1400" dirty="0">
                <a:latin typeface="Vectora LH" panose="02000503050000020004" pitchFamily="2" charset="0"/>
              </a:rPr>
              <a:t>3’800 m² Gewerbeflächen</a:t>
            </a:r>
          </a:p>
          <a:p>
            <a:pPr lvl="1"/>
            <a:r>
              <a:rPr lang="de-CH" sz="1200" dirty="0">
                <a:latin typeface="Vectora LH" panose="02000503050000020004" pitchFamily="2" charset="0"/>
              </a:rPr>
              <a:t>Gemischte Nutzung z.B. für täglichen Bedarf, Spezialgeschäfte, Cafés, Restaurant, etc. </a:t>
            </a:r>
          </a:p>
          <a:p>
            <a:r>
              <a:rPr lang="de-CH" sz="1400" dirty="0">
                <a:latin typeface="Vectora LH" panose="02000503050000020004" pitchFamily="2" charset="0"/>
              </a:rPr>
              <a:t>20’000 m² Prodega Transgourmet Abholmarkt für Gastronomie</a:t>
            </a:r>
          </a:p>
          <a:p>
            <a:pPr lvl="1"/>
            <a:r>
              <a:rPr lang="de-CH" sz="1200" dirty="0">
                <a:latin typeface="Vectora LH" panose="02000503050000020004" pitchFamily="2" charset="0"/>
              </a:rPr>
              <a:t>Anlieferung hauptsächlich durch </a:t>
            </a:r>
            <a:r>
              <a:rPr lang="de-CH" sz="1200" dirty="0" err="1">
                <a:latin typeface="Vectora LH" panose="02000503050000020004" pitchFamily="2" charset="0"/>
              </a:rPr>
              <a:t>LKW’s</a:t>
            </a:r>
            <a:endParaRPr lang="de-CH" sz="1200" dirty="0">
              <a:latin typeface="Vectora LH" panose="02000503050000020004" pitchFamily="2" charset="0"/>
            </a:endParaRPr>
          </a:p>
          <a:p>
            <a:pPr lvl="1"/>
            <a:r>
              <a:rPr lang="de-CH" sz="1200" dirty="0">
                <a:latin typeface="Vectora LH" panose="02000503050000020004" pitchFamily="2" charset="0"/>
              </a:rPr>
              <a:t>Abholung der Waren hauptsächlich per PKW bzw. kleine Lieferwägen</a:t>
            </a:r>
          </a:p>
          <a:p>
            <a:pPr lvl="1"/>
            <a:r>
              <a:rPr lang="de-CH" sz="1200" dirty="0">
                <a:latin typeface="Vectora LH" panose="02000503050000020004" pitchFamily="2" charset="0"/>
              </a:rPr>
              <a:t>Öffnungszeiten: 7:00-19:00 Uhr (Samstag bis 16:00 Uhr)</a:t>
            </a:r>
          </a:p>
          <a:p>
            <a:r>
              <a:rPr lang="de-CH" sz="1400" dirty="0">
                <a:latin typeface="Vectora LH" panose="02000503050000020004" pitchFamily="2" charset="0"/>
              </a:rPr>
              <a:t>Alle Parkplätze in der zweigeschossigen Einstellhalle, oberirdisch nur Anlieferung kein </a:t>
            </a:r>
            <a:r>
              <a:rPr lang="de-CH" sz="1400" dirty="0" err="1">
                <a:latin typeface="Vectora LH" panose="02000503050000020004" pitchFamily="2" charset="0"/>
              </a:rPr>
              <a:t>Kurzparking</a:t>
            </a:r>
            <a:endParaRPr lang="de-CH" sz="1400" dirty="0">
              <a:latin typeface="Vectora LH" panose="02000503050000020004" pitchFamily="2" charset="0"/>
            </a:endParaRPr>
          </a:p>
          <a:p>
            <a:r>
              <a:rPr lang="de-CH" sz="1400" dirty="0">
                <a:latin typeface="Vectora LH" panose="02000503050000020004" pitchFamily="2" charset="0"/>
              </a:rPr>
              <a:t>518 Parkplätze in der unterirdischen Einstellhalle für Baubereich A und B: Wohnungen, Büroflächen und Gewerbeflächen</a:t>
            </a:r>
          </a:p>
          <a:p>
            <a:r>
              <a:rPr lang="de-CH" sz="1400" dirty="0">
                <a:latin typeface="Vectora LH" panose="02000503050000020004" pitchFamily="2" charset="0"/>
              </a:rPr>
              <a:t>132 Parkplätze in der Einstellhalle für Baubereich C: Prodega (Kunden und Mitarbeiter) + Anlieferungsrampen für LKW</a:t>
            </a:r>
          </a:p>
          <a:p>
            <a:r>
              <a:rPr lang="de-CH" sz="1400" dirty="0">
                <a:latin typeface="Vectora LH" panose="02000503050000020004" pitchFamily="2" charset="0"/>
              </a:rPr>
              <a:t>Knapp 1’500 Veloabstellplätze auf dem Areal verteilt </a:t>
            </a:r>
          </a:p>
          <a:p>
            <a:endParaRPr lang="de-CH" sz="1400" dirty="0">
              <a:latin typeface="Vectora LH" panose="02000503050000020004" pitchFamily="2" charset="0"/>
            </a:endParaRPr>
          </a:p>
        </p:txBody>
      </p:sp>
    </p:spTree>
    <p:extLst>
      <p:ext uri="{BB962C8B-B14F-4D97-AF65-F5344CB8AC3E}">
        <p14:creationId xmlns:p14="http://schemas.microsoft.com/office/powerpoint/2010/main" val="38729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nhaltsplatzhalter 3">
            <a:extLst>
              <a:ext uri="{FF2B5EF4-FFF2-40B4-BE49-F238E27FC236}">
                <a16:creationId xmlns:a16="http://schemas.microsoft.com/office/drawing/2014/main" id="{73189284-82BA-491F-9AA6-A4221ACD40DB}"/>
              </a:ext>
            </a:extLst>
          </p:cNvPr>
          <p:cNvPicPr>
            <a:picLocks noGrp="1" noChangeAspect="1"/>
          </p:cNvPicPr>
          <p:nvPr>
            <p:ph idx="1"/>
          </p:nvPr>
        </p:nvPicPr>
        <p:blipFill rotWithShape="1">
          <a:blip r:embed="rId2"/>
          <a:srcRect r="4000"/>
          <a:stretch/>
        </p:blipFill>
        <p:spPr>
          <a:xfrm>
            <a:off x="0" y="-52451"/>
            <a:ext cx="12191980" cy="6857990"/>
          </a:xfrm>
          <a:prstGeom prst="rect">
            <a:avLst/>
          </a:prstGeom>
        </p:spPr>
      </p:pic>
      <p:sp>
        <p:nvSpPr>
          <p:cNvPr id="12"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el 1">
            <a:extLst>
              <a:ext uri="{FF2B5EF4-FFF2-40B4-BE49-F238E27FC236}">
                <a16:creationId xmlns:a16="http://schemas.microsoft.com/office/drawing/2014/main" id="{819275FE-AF1D-423C-9300-C360F0C1582F}"/>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dirty="0" err="1">
                <a:latin typeface="Gobold Uplow" panose="02000500000000000000" pitchFamily="2" charset="0"/>
              </a:rPr>
              <a:t>Situationsplan</a:t>
            </a:r>
            <a:endParaRPr lang="en-US" sz="4000" dirty="0">
              <a:latin typeface="Gobold Uplow" panose="02000500000000000000" pitchFamily="2" charset="0"/>
            </a:endParaRPr>
          </a:p>
        </p:txBody>
      </p:sp>
      <p:cxnSp>
        <p:nvCxnSpPr>
          <p:cNvPr id="11" name="Straight Connector 10">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cxnSp>
        <p:nvCxnSpPr>
          <p:cNvPr id="6" name="Gerade Verbindung mit Pfeil 5">
            <a:extLst>
              <a:ext uri="{FF2B5EF4-FFF2-40B4-BE49-F238E27FC236}">
                <a16:creationId xmlns:a16="http://schemas.microsoft.com/office/drawing/2014/main" id="{A899A6EC-D616-4190-8593-02188540B143}"/>
              </a:ext>
            </a:extLst>
          </p:cNvPr>
          <p:cNvCxnSpPr>
            <a:cxnSpLocks/>
          </p:cNvCxnSpPr>
          <p:nvPr/>
        </p:nvCxnSpPr>
        <p:spPr>
          <a:xfrm>
            <a:off x="4760686" y="3362557"/>
            <a:ext cx="725714" cy="0"/>
          </a:xfrm>
          <a:prstGeom prst="straightConnector1">
            <a:avLst/>
          </a:prstGeom>
          <a:ln w="57150">
            <a:solidFill>
              <a:srgbClr val="C00000"/>
            </a:solidFill>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10" name="Gerade Verbindung mit Pfeil 9">
            <a:extLst>
              <a:ext uri="{FF2B5EF4-FFF2-40B4-BE49-F238E27FC236}">
                <a16:creationId xmlns:a16="http://schemas.microsoft.com/office/drawing/2014/main" id="{12FFCAA1-4CD9-43DA-9A01-294518AAF1AB}"/>
              </a:ext>
            </a:extLst>
          </p:cNvPr>
          <p:cNvCxnSpPr>
            <a:cxnSpLocks/>
          </p:cNvCxnSpPr>
          <p:nvPr/>
        </p:nvCxnSpPr>
        <p:spPr>
          <a:xfrm>
            <a:off x="2177143" y="3979414"/>
            <a:ext cx="950686" cy="0"/>
          </a:xfrm>
          <a:prstGeom prst="straightConnector1">
            <a:avLst/>
          </a:prstGeom>
          <a:ln w="57150">
            <a:solidFill>
              <a:srgbClr val="C00000"/>
            </a:solidFill>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13" name="Gerade Verbindung mit Pfeil 12">
            <a:extLst>
              <a:ext uri="{FF2B5EF4-FFF2-40B4-BE49-F238E27FC236}">
                <a16:creationId xmlns:a16="http://schemas.microsoft.com/office/drawing/2014/main" id="{19CA2FBA-7232-41B3-848D-671CDAB84DFC}"/>
              </a:ext>
            </a:extLst>
          </p:cNvPr>
          <p:cNvCxnSpPr>
            <a:cxnSpLocks/>
          </p:cNvCxnSpPr>
          <p:nvPr/>
        </p:nvCxnSpPr>
        <p:spPr>
          <a:xfrm>
            <a:off x="399596" y="6614495"/>
            <a:ext cx="703943" cy="0"/>
          </a:xfrm>
          <a:prstGeom prst="straightConnector1">
            <a:avLst/>
          </a:prstGeom>
          <a:ln w="57150">
            <a:solidFill>
              <a:srgbClr val="C00000"/>
            </a:solidFill>
            <a:headEnd type="triangle"/>
            <a:tailEnd type="triangle"/>
          </a:ln>
        </p:spPr>
        <p:style>
          <a:lnRef idx="3">
            <a:schemeClr val="accent2"/>
          </a:lnRef>
          <a:fillRef idx="0">
            <a:schemeClr val="accent2"/>
          </a:fillRef>
          <a:effectRef idx="2">
            <a:schemeClr val="accent2"/>
          </a:effectRef>
          <a:fontRef idx="minor">
            <a:schemeClr val="tx1"/>
          </a:fontRef>
        </p:style>
      </p:cxnSp>
      <p:sp>
        <p:nvSpPr>
          <p:cNvPr id="14" name="Textfeld 13">
            <a:extLst>
              <a:ext uri="{FF2B5EF4-FFF2-40B4-BE49-F238E27FC236}">
                <a16:creationId xmlns:a16="http://schemas.microsoft.com/office/drawing/2014/main" id="{78E3BB32-9833-4E0F-946C-DEEFECDC27DA}"/>
              </a:ext>
            </a:extLst>
          </p:cNvPr>
          <p:cNvSpPr txBox="1"/>
          <p:nvPr/>
        </p:nvSpPr>
        <p:spPr>
          <a:xfrm>
            <a:off x="1103539" y="6429829"/>
            <a:ext cx="4920342" cy="369332"/>
          </a:xfrm>
          <a:prstGeom prst="rect">
            <a:avLst/>
          </a:prstGeom>
          <a:noFill/>
        </p:spPr>
        <p:txBody>
          <a:bodyPr wrap="square" rtlCol="0">
            <a:spAutoFit/>
          </a:bodyPr>
          <a:lstStyle/>
          <a:p>
            <a:r>
              <a:rPr lang="de-CH" dirty="0">
                <a:latin typeface="Vectora LH" panose="02000503050000020004" pitchFamily="2" charset="0"/>
              </a:rPr>
              <a:t>Ein- und Ausfahrten in die Einstellhalle</a:t>
            </a:r>
          </a:p>
        </p:txBody>
      </p:sp>
      <p:cxnSp>
        <p:nvCxnSpPr>
          <p:cNvPr id="15" name="Gerade Verbindung mit Pfeil 14">
            <a:extLst>
              <a:ext uri="{FF2B5EF4-FFF2-40B4-BE49-F238E27FC236}">
                <a16:creationId xmlns:a16="http://schemas.microsoft.com/office/drawing/2014/main" id="{A5C2B2FF-628B-4A6A-9408-087EA333D325}"/>
              </a:ext>
            </a:extLst>
          </p:cNvPr>
          <p:cNvCxnSpPr>
            <a:cxnSpLocks/>
          </p:cNvCxnSpPr>
          <p:nvPr/>
        </p:nvCxnSpPr>
        <p:spPr>
          <a:xfrm>
            <a:off x="4267201" y="2703286"/>
            <a:ext cx="0" cy="659271"/>
          </a:xfrm>
          <a:prstGeom prst="straightConnector1">
            <a:avLst/>
          </a:prstGeom>
          <a:ln w="57150">
            <a:solidFill>
              <a:srgbClr val="C00000"/>
            </a:solidFill>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23" name="Gerade Verbindung mit Pfeil 22">
            <a:extLst>
              <a:ext uri="{FF2B5EF4-FFF2-40B4-BE49-F238E27FC236}">
                <a16:creationId xmlns:a16="http://schemas.microsoft.com/office/drawing/2014/main" id="{8C16E4F3-7C3B-48FF-AEA5-A19228E6D454}"/>
              </a:ext>
            </a:extLst>
          </p:cNvPr>
          <p:cNvCxnSpPr>
            <a:cxnSpLocks/>
          </p:cNvCxnSpPr>
          <p:nvPr/>
        </p:nvCxnSpPr>
        <p:spPr>
          <a:xfrm>
            <a:off x="2652486" y="5210175"/>
            <a:ext cx="1471839" cy="1086366"/>
          </a:xfrm>
          <a:prstGeom prst="straightConnector1">
            <a:avLst/>
          </a:prstGeom>
          <a:ln w="57150">
            <a:solidFill>
              <a:schemeClr val="accent5">
                <a:lumMod val="60000"/>
                <a:lumOff val="40000"/>
              </a:schemeClr>
            </a:solidFill>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28" name="Gerade Verbindung mit Pfeil 27">
            <a:extLst>
              <a:ext uri="{FF2B5EF4-FFF2-40B4-BE49-F238E27FC236}">
                <a16:creationId xmlns:a16="http://schemas.microsoft.com/office/drawing/2014/main" id="{C3F7BAF0-0BB7-4A95-82A6-A82F9AB34FCD}"/>
              </a:ext>
            </a:extLst>
          </p:cNvPr>
          <p:cNvCxnSpPr>
            <a:cxnSpLocks/>
          </p:cNvCxnSpPr>
          <p:nvPr/>
        </p:nvCxnSpPr>
        <p:spPr>
          <a:xfrm>
            <a:off x="5598061" y="6614495"/>
            <a:ext cx="703943" cy="0"/>
          </a:xfrm>
          <a:prstGeom prst="straightConnector1">
            <a:avLst/>
          </a:prstGeom>
          <a:ln w="57150">
            <a:solidFill>
              <a:schemeClr val="accent5">
                <a:lumMod val="60000"/>
                <a:lumOff val="40000"/>
              </a:schemeClr>
            </a:solidFill>
            <a:headEnd type="triangle"/>
            <a:tailEnd type="triangle"/>
          </a:ln>
        </p:spPr>
        <p:style>
          <a:lnRef idx="3">
            <a:schemeClr val="accent2"/>
          </a:lnRef>
          <a:fillRef idx="0">
            <a:schemeClr val="accent2"/>
          </a:fillRef>
          <a:effectRef idx="2">
            <a:schemeClr val="accent2"/>
          </a:effectRef>
          <a:fontRef idx="minor">
            <a:schemeClr val="tx1"/>
          </a:fontRef>
        </p:style>
      </p:cxnSp>
      <p:sp>
        <p:nvSpPr>
          <p:cNvPr id="29" name="Textfeld 28">
            <a:extLst>
              <a:ext uri="{FF2B5EF4-FFF2-40B4-BE49-F238E27FC236}">
                <a16:creationId xmlns:a16="http://schemas.microsoft.com/office/drawing/2014/main" id="{E5B7B01D-4935-441F-8578-E496B1EBA5E5}"/>
              </a:ext>
            </a:extLst>
          </p:cNvPr>
          <p:cNvSpPr txBox="1"/>
          <p:nvPr/>
        </p:nvSpPr>
        <p:spPr>
          <a:xfrm>
            <a:off x="6270171" y="6429829"/>
            <a:ext cx="4920342" cy="369332"/>
          </a:xfrm>
          <a:prstGeom prst="rect">
            <a:avLst/>
          </a:prstGeom>
          <a:noFill/>
        </p:spPr>
        <p:txBody>
          <a:bodyPr wrap="square" rtlCol="0">
            <a:spAutoFit/>
          </a:bodyPr>
          <a:lstStyle/>
          <a:p>
            <a:r>
              <a:rPr lang="de-CH" dirty="0">
                <a:latin typeface="Vectora LH" panose="02000503050000020004" pitchFamily="2" charset="0"/>
              </a:rPr>
              <a:t>Ein- und Ausfahrt Areal</a:t>
            </a:r>
          </a:p>
        </p:txBody>
      </p:sp>
      <p:sp>
        <p:nvSpPr>
          <p:cNvPr id="3" name="Textfeld 2">
            <a:extLst>
              <a:ext uri="{FF2B5EF4-FFF2-40B4-BE49-F238E27FC236}">
                <a16:creationId xmlns:a16="http://schemas.microsoft.com/office/drawing/2014/main" id="{8B4B3D56-ED8C-4680-BC7B-2A5A27303375}"/>
              </a:ext>
            </a:extLst>
          </p:cNvPr>
          <p:cNvSpPr txBox="1"/>
          <p:nvPr/>
        </p:nvSpPr>
        <p:spPr>
          <a:xfrm rot="19177927">
            <a:off x="6913024" y="3608222"/>
            <a:ext cx="1684595" cy="369332"/>
          </a:xfrm>
          <a:prstGeom prst="rect">
            <a:avLst/>
          </a:prstGeom>
          <a:noFill/>
        </p:spPr>
        <p:txBody>
          <a:bodyPr wrap="square" rtlCol="0">
            <a:spAutoFit/>
          </a:bodyPr>
          <a:lstStyle/>
          <a:p>
            <a:r>
              <a:rPr lang="de-CH" dirty="0">
                <a:latin typeface="Vectora LH" panose="02000503050000020004" pitchFamily="2" charset="0"/>
              </a:rPr>
              <a:t>Nidfeldstrasse</a:t>
            </a:r>
          </a:p>
        </p:txBody>
      </p:sp>
      <p:sp>
        <p:nvSpPr>
          <p:cNvPr id="16" name="Textfeld 15">
            <a:extLst>
              <a:ext uri="{FF2B5EF4-FFF2-40B4-BE49-F238E27FC236}">
                <a16:creationId xmlns:a16="http://schemas.microsoft.com/office/drawing/2014/main" id="{6486AAA1-57CA-4096-AA55-A490A5EA4A89}"/>
              </a:ext>
            </a:extLst>
          </p:cNvPr>
          <p:cNvSpPr txBox="1"/>
          <p:nvPr/>
        </p:nvSpPr>
        <p:spPr>
          <a:xfrm rot="19177927">
            <a:off x="5316573" y="4321198"/>
            <a:ext cx="1907194" cy="276999"/>
          </a:xfrm>
          <a:prstGeom prst="rect">
            <a:avLst/>
          </a:prstGeom>
          <a:noFill/>
        </p:spPr>
        <p:txBody>
          <a:bodyPr wrap="square" rtlCol="0">
            <a:spAutoFit/>
          </a:bodyPr>
          <a:lstStyle/>
          <a:p>
            <a:r>
              <a:rPr lang="de-CH" sz="1200" dirty="0">
                <a:latin typeface="Vectora LH" panose="02000503050000020004" pitchFamily="2" charset="0"/>
              </a:rPr>
              <a:t>Bushaltestelle Bus Nr. 14</a:t>
            </a:r>
          </a:p>
        </p:txBody>
      </p:sp>
      <p:sp>
        <p:nvSpPr>
          <p:cNvPr id="17" name="Textfeld 16">
            <a:extLst>
              <a:ext uri="{FF2B5EF4-FFF2-40B4-BE49-F238E27FC236}">
                <a16:creationId xmlns:a16="http://schemas.microsoft.com/office/drawing/2014/main" id="{1B014CC4-BB61-48BE-BF79-8C61F5834163}"/>
              </a:ext>
            </a:extLst>
          </p:cNvPr>
          <p:cNvSpPr txBox="1"/>
          <p:nvPr/>
        </p:nvSpPr>
        <p:spPr>
          <a:xfrm rot="19177927">
            <a:off x="5811229" y="4891697"/>
            <a:ext cx="1907194" cy="276999"/>
          </a:xfrm>
          <a:prstGeom prst="rect">
            <a:avLst/>
          </a:prstGeom>
          <a:noFill/>
        </p:spPr>
        <p:txBody>
          <a:bodyPr wrap="square" rtlCol="0">
            <a:spAutoFit/>
          </a:bodyPr>
          <a:lstStyle/>
          <a:p>
            <a:r>
              <a:rPr lang="de-CH" sz="1200" dirty="0">
                <a:latin typeface="Vectora LH" panose="02000503050000020004" pitchFamily="2" charset="0"/>
              </a:rPr>
              <a:t>Bushaltestelle Bus Nr. 14</a:t>
            </a:r>
          </a:p>
        </p:txBody>
      </p:sp>
      <p:sp>
        <p:nvSpPr>
          <p:cNvPr id="18" name="Textfeld 17">
            <a:extLst>
              <a:ext uri="{FF2B5EF4-FFF2-40B4-BE49-F238E27FC236}">
                <a16:creationId xmlns:a16="http://schemas.microsoft.com/office/drawing/2014/main" id="{89CF8816-1D57-462A-973C-1DD50EAE59E8}"/>
              </a:ext>
            </a:extLst>
          </p:cNvPr>
          <p:cNvSpPr txBox="1"/>
          <p:nvPr/>
        </p:nvSpPr>
        <p:spPr>
          <a:xfrm>
            <a:off x="4755764" y="58839"/>
            <a:ext cx="1684595" cy="369332"/>
          </a:xfrm>
          <a:prstGeom prst="rect">
            <a:avLst/>
          </a:prstGeom>
          <a:noFill/>
        </p:spPr>
        <p:txBody>
          <a:bodyPr wrap="square" rtlCol="0">
            <a:spAutoFit/>
          </a:bodyPr>
          <a:lstStyle/>
          <a:p>
            <a:r>
              <a:rPr lang="de-CH" dirty="0">
                <a:latin typeface="Vectora LH" panose="02000503050000020004" pitchFamily="2" charset="0"/>
              </a:rPr>
              <a:t>Autobahn A2</a:t>
            </a:r>
          </a:p>
        </p:txBody>
      </p:sp>
    </p:spTree>
    <p:extLst>
      <p:ext uri="{BB962C8B-B14F-4D97-AF65-F5344CB8AC3E}">
        <p14:creationId xmlns:p14="http://schemas.microsoft.com/office/powerpoint/2010/main" val="1686957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Freeform: Shape 14">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Inhaltsplatzhalter 3">
            <a:extLst>
              <a:ext uri="{FF2B5EF4-FFF2-40B4-BE49-F238E27FC236}">
                <a16:creationId xmlns:a16="http://schemas.microsoft.com/office/drawing/2014/main" id="{BF8F03FE-4168-4E36-A03E-85BE48D87060}"/>
              </a:ext>
            </a:extLst>
          </p:cNvPr>
          <p:cNvPicPr>
            <a:picLocks noGrp="1" noChangeAspect="1"/>
          </p:cNvPicPr>
          <p:nvPr>
            <p:ph idx="1"/>
          </p:nvPr>
        </p:nvPicPr>
        <p:blipFill rotWithShape="1">
          <a:blip r:embed="rId2"/>
          <a:srcRect t="29613" b="2078"/>
          <a:stretch/>
        </p:blipFill>
        <p:spPr>
          <a:xfrm>
            <a:off x="5803900" y="469900"/>
            <a:ext cx="5257800" cy="443230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pic>
        <p:nvPicPr>
          <p:cNvPr id="5" name="Grafik 4" descr="Ein Bild, das Text enthält.&#10;&#10;Automatisch generierte Beschreibung">
            <a:extLst>
              <a:ext uri="{FF2B5EF4-FFF2-40B4-BE49-F238E27FC236}">
                <a16:creationId xmlns:a16="http://schemas.microsoft.com/office/drawing/2014/main" id="{1229432C-1FA8-47F5-8A6D-57391DB48B9B}"/>
              </a:ext>
            </a:extLst>
          </p:cNvPr>
          <p:cNvPicPr>
            <a:picLocks noChangeAspect="1"/>
          </p:cNvPicPr>
          <p:nvPr/>
        </p:nvPicPr>
        <p:blipFill>
          <a:blip r:embed="rId3"/>
          <a:stretch>
            <a:fillRect/>
          </a:stretch>
        </p:blipFill>
        <p:spPr>
          <a:xfrm>
            <a:off x="5803900" y="4965700"/>
            <a:ext cx="5257800" cy="1371600"/>
          </a:xfrm>
          <a:prstGeom prst="rect">
            <a:avLst/>
          </a:prstGeom>
        </p:spPr>
      </p:pic>
      <p:sp>
        <p:nvSpPr>
          <p:cNvPr id="2" name="Titel 1">
            <a:extLst>
              <a:ext uri="{FF2B5EF4-FFF2-40B4-BE49-F238E27FC236}">
                <a16:creationId xmlns:a16="http://schemas.microsoft.com/office/drawing/2014/main" id="{476B3930-DE3A-460D-B678-E9F854252A27}"/>
              </a:ext>
            </a:extLst>
          </p:cNvPr>
          <p:cNvSpPr>
            <a:spLocks noGrp="1"/>
          </p:cNvSpPr>
          <p:nvPr>
            <p:ph type="title"/>
          </p:nvPr>
        </p:nvSpPr>
        <p:spPr>
          <a:xfrm>
            <a:off x="863028" y="1012004"/>
            <a:ext cx="3723485" cy="4795408"/>
          </a:xfrm>
        </p:spPr>
        <p:txBody>
          <a:bodyPr vert="horz" lIns="91440" tIns="45720" rIns="91440" bIns="45720" rtlCol="0">
            <a:normAutofit/>
          </a:bodyPr>
          <a:lstStyle/>
          <a:p>
            <a:pPr>
              <a:lnSpc>
                <a:spcPct val="150000"/>
              </a:lnSpc>
            </a:pPr>
            <a:r>
              <a:rPr lang="en-US" sz="4100" dirty="0" err="1">
                <a:solidFill>
                  <a:srgbClr val="FFFFFF"/>
                </a:solidFill>
                <a:latin typeface="Gobold Uplow" panose="02000500000000000000" pitchFamily="2" charset="0"/>
              </a:rPr>
              <a:t>Bebauungsplan</a:t>
            </a:r>
            <a:r>
              <a:rPr lang="en-US" sz="4100" dirty="0">
                <a:solidFill>
                  <a:srgbClr val="FFFFFF"/>
                </a:solidFill>
                <a:latin typeface="Gobold Uplow" panose="02000500000000000000" pitchFamily="2" charset="0"/>
              </a:rPr>
              <a:t> – </a:t>
            </a:r>
            <a:r>
              <a:rPr lang="en-US" sz="4100" dirty="0" err="1">
                <a:solidFill>
                  <a:srgbClr val="FFFFFF"/>
                </a:solidFill>
                <a:latin typeface="Gobold Uplow" panose="02000500000000000000" pitchFamily="2" charset="0"/>
              </a:rPr>
              <a:t>Vorgabe</a:t>
            </a:r>
            <a:r>
              <a:rPr lang="en-US" sz="4100" dirty="0">
                <a:solidFill>
                  <a:srgbClr val="FFFFFF"/>
                </a:solidFill>
                <a:latin typeface="Gobold Uplow" panose="02000500000000000000" pitchFamily="2" charset="0"/>
              </a:rPr>
              <a:t> und Problem</a:t>
            </a:r>
          </a:p>
        </p:txBody>
      </p:sp>
    </p:spTree>
    <p:extLst>
      <p:ext uri="{BB962C8B-B14F-4D97-AF65-F5344CB8AC3E}">
        <p14:creationId xmlns:p14="http://schemas.microsoft.com/office/powerpoint/2010/main" val="363239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79CCECD-67C9-4E21-8CB8-416909D302B4}"/>
              </a:ext>
            </a:extLst>
          </p:cNvPr>
          <p:cNvSpPr>
            <a:spLocks noGrp="1"/>
          </p:cNvSpPr>
          <p:nvPr>
            <p:ph type="title"/>
          </p:nvPr>
        </p:nvSpPr>
        <p:spPr>
          <a:xfrm>
            <a:off x="533399" y="873126"/>
            <a:ext cx="10515600" cy="1318532"/>
          </a:xfrm>
        </p:spPr>
        <p:txBody>
          <a:bodyPr>
            <a:noAutofit/>
          </a:bodyPr>
          <a:lstStyle/>
          <a:p>
            <a:r>
              <a:rPr lang="de-CH" sz="3200" dirty="0">
                <a:latin typeface="Gobold Uplow" panose="02000500000000000000" pitchFamily="2" charset="0"/>
              </a:rPr>
              <a:t>Theoretisches Verkehrsaufkommen (Fahrtenmodell) in der Abendspitzenstunde 17:00 – 18:00 Uhr</a:t>
            </a:r>
            <a:br>
              <a:rPr lang="de-CH" sz="3200" dirty="0"/>
            </a:br>
            <a:endParaRPr lang="de-CH" sz="3200" dirty="0"/>
          </a:p>
        </p:txBody>
      </p:sp>
      <p:pic>
        <p:nvPicPr>
          <p:cNvPr id="4" name="Inhaltsplatzhalter 3">
            <a:extLst>
              <a:ext uri="{FF2B5EF4-FFF2-40B4-BE49-F238E27FC236}">
                <a16:creationId xmlns:a16="http://schemas.microsoft.com/office/drawing/2014/main" id="{5B254095-6B48-40E6-8A1F-00CD08FFC6C4}"/>
              </a:ext>
            </a:extLst>
          </p:cNvPr>
          <p:cNvPicPr>
            <a:picLocks noGrp="1" noChangeAspect="1"/>
          </p:cNvPicPr>
          <p:nvPr>
            <p:ph idx="1"/>
          </p:nvPr>
        </p:nvPicPr>
        <p:blipFill rotWithShape="1">
          <a:blip r:embed="rId2"/>
          <a:srcRect l="24723"/>
          <a:stretch/>
        </p:blipFill>
        <p:spPr>
          <a:xfrm>
            <a:off x="512992" y="1971364"/>
            <a:ext cx="6212114" cy="4512458"/>
          </a:xfrm>
          <a:prstGeom prst="rect">
            <a:avLst/>
          </a:prstGeom>
        </p:spPr>
      </p:pic>
      <p:sp>
        <p:nvSpPr>
          <p:cNvPr id="3" name="Textfeld 2">
            <a:extLst>
              <a:ext uri="{FF2B5EF4-FFF2-40B4-BE49-F238E27FC236}">
                <a16:creationId xmlns:a16="http://schemas.microsoft.com/office/drawing/2014/main" id="{FE938C14-E691-4BD4-8838-A4C9B7D83AA0}"/>
              </a:ext>
            </a:extLst>
          </p:cNvPr>
          <p:cNvSpPr txBox="1"/>
          <p:nvPr/>
        </p:nvSpPr>
        <p:spPr>
          <a:xfrm>
            <a:off x="7761157" y="5867191"/>
            <a:ext cx="3917851" cy="707886"/>
          </a:xfrm>
          <a:prstGeom prst="rect">
            <a:avLst/>
          </a:prstGeom>
          <a:noFill/>
        </p:spPr>
        <p:txBody>
          <a:bodyPr wrap="square" rtlCol="0">
            <a:spAutoFit/>
          </a:bodyPr>
          <a:lstStyle/>
          <a:p>
            <a:r>
              <a:rPr lang="de-CH" sz="1000" dirty="0">
                <a:latin typeface="Vectora LH" panose="02000503050000020004" pitchFamily="2" charset="0"/>
              </a:rPr>
              <a:t>ASP 		Abendspitzenstunden</a:t>
            </a:r>
          </a:p>
          <a:p>
            <a:r>
              <a:rPr lang="de-CH" sz="1000" dirty="0">
                <a:latin typeface="Vectora LH" panose="02000503050000020004" pitchFamily="2" charset="0"/>
              </a:rPr>
              <a:t>DWV		durchschnittlicher werktäglicher Verkehr</a:t>
            </a:r>
          </a:p>
          <a:p>
            <a:r>
              <a:rPr lang="de-CH" sz="1000" dirty="0">
                <a:latin typeface="Vectora LH" panose="02000503050000020004" pitchFamily="2" charset="0"/>
              </a:rPr>
              <a:t>VSS-Norm	Schweizerischer Verband der Strassen- </a:t>
            </a:r>
          </a:p>
          <a:p>
            <a:r>
              <a:rPr lang="de-CH" sz="1000" dirty="0">
                <a:latin typeface="Vectora LH" panose="02000503050000020004" pitchFamily="2" charset="0"/>
              </a:rPr>
              <a:t>		und Verkehrsfachleute (=Berechnungsgrundlage)</a:t>
            </a:r>
          </a:p>
        </p:txBody>
      </p:sp>
    </p:spTree>
    <p:extLst>
      <p:ext uri="{BB962C8B-B14F-4D97-AF65-F5344CB8AC3E}">
        <p14:creationId xmlns:p14="http://schemas.microsoft.com/office/powerpoint/2010/main" val="1460040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7959D3C-67B0-482B-B4C0-1AED1AAC7712}"/>
              </a:ext>
            </a:extLst>
          </p:cNvPr>
          <p:cNvSpPr>
            <a:spLocks noGrp="1"/>
          </p:cNvSpPr>
          <p:nvPr>
            <p:ph type="title"/>
          </p:nvPr>
        </p:nvSpPr>
        <p:spPr>
          <a:xfrm>
            <a:off x="419099" y="524782"/>
            <a:ext cx="11063514" cy="1325563"/>
          </a:xfrm>
        </p:spPr>
        <p:txBody>
          <a:bodyPr vert="horz" lIns="91440" tIns="45720" rIns="91440" bIns="45720" rtlCol="0" anchor="ctr">
            <a:normAutofit/>
          </a:bodyPr>
          <a:lstStyle/>
          <a:p>
            <a:r>
              <a:rPr lang="de-CH" dirty="0">
                <a:latin typeface="Gobold Uplow" panose="02000500000000000000" pitchFamily="2" charset="0"/>
              </a:rPr>
              <a:t>Lösungsansatz - Ausfahrtsdosierung</a:t>
            </a:r>
            <a:br>
              <a:rPr lang="de-CH" dirty="0">
                <a:latin typeface="Gobold Uplow" panose="02000500000000000000" pitchFamily="2" charset="0"/>
              </a:rPr>
            </a:br>
            <a:endParaRPr lang="de-CH" dirty="0">
              <a:latin typeface="Gobold Uplow" panose="02000500000000000000" pitchFamily="2" charset="0"/>
            </a:endParaRPr>
          </a:p>
        </p:txBody>
      </p:sp>
      <p:graphicFrame>
        <p:nvGraphicFramePr>
          <p:cNvPr id="4" name="Tabelle 4">
            <a:extLst>
              <a:ext uri="{FF2B5EF4-FFF2-40B4-BE49-F238E27FC236}">
                <a16:creationId xmlns:a16="http://schemas.microsoft.com/office/drawing/2014/main" id="{D2DA4AE3-66D3-484A-942F-BBF9C78DF082}"/>
              </a:ext>
            </a:extLst>
          </p:cNvPr>
          <p:cNvGraphicFramePr>
            <a:graphicFrameLocks noGrp="1"/>
          </p:cNvGraphicFramePr>
          <p:nvPr>
            <p:extLst>
              <p:ext uri="{D42A27DB-BD31-4B8C-83A1-F6EECF244321}">
                <p14:modId xmlns:p14="http://schemas.microsoft.com/office/powerpoint/2010/main" val="4178784833"/>
              </p:ext>
            </p:extLst>
          </p:nvPr>
        </p:nvGraphicFramePr>
        <p:xfrm>
          <a:off x="556076" y="2423888"/>
          <a:ext cx="10926537" cy="2829909"/>
        </p:xfrm>
        <a:graphic>
          <a:graphicData uri="http://schemas.openxmlformats.org/drawingml/2006/table">
            <a:tbl>
              <a:tblPr firstRow="1" bandRow="1">
                <a:tableStyleId>{0E3FDE45-AF77-4B5C-9715-49D594BDF05E}</a:tableStyleId>
              </a:tblPr>
              <a:tblGrid>
                <a:gridCol w="6817181">
                  <a:extLst>
                    <a:ext uri="{9D8B030D-6E8A-4147-A177-3AD203B41FA5}">
                      <a16:colId xmlns:a16="http://schemas.microsoft.com/office/drawing/2014/main" val="838639117"/>
                    </a:ext>
                  </a:extLst>
                </a:gridCol>
                <a:gridCol w="4109356">
                  <a:extLst>
                    <a:ext uri="{9D8B030D-6E8A-4147-A177-3AD203B41FA5}">
                      <a16:colId xmlns:a16="http://schemas.microsoft.com/office/drawing/2014/main" val="3213413234"/>
                    </a:ext>
                  </a:extLst>
                </a:gridCol>
              </a:tblGrid>
              <a:tr h="337334">
                <a:tc>
                  <a:txBody>
                    <a:bodyPr/>
                    <a:lstStyle/>
                    <a:p>
                      <a:r>
                        <a:rPr lang="de-CH" dirty="0">
                          <a:latin typeface="Vectora LH" panose="02000503050000020004" pitchFamily="2" charset="0"/>
                        </a:rPr>
                        <a:t>Erläuterung/Optionen Massnahme</a:t>
                      </a:r>
                    </a:p>
                  </a:txBody>
                  <a:tcPr/>
                </a:tc>
                <a:tc>
                  <a:txBody>
                    <a:bodyPr/>
                    <a:lstStyle/>
                    <a:p>
                      <a:r>
                        <a:rPr lang="de-CH" dirty="0">
                          <a:latin typeface="Vectora LH" panose="02000503050000020004" pitchFamily="2" charset="0"/>
                        </a:rPr>
                        <a:t>Wirkung</a:t>
                      </a:r>
                    </a:p>
                  </a:txBody>
                  <a:tcPr/>
                </a:tc>
                <a:extLst>
                  <a:ext uri="{0D108BD9-81ED-4DB2-BD59-A6C34878D82A}">
                    <a16:rowId xmlns:a16="http://schemas.microsoft.com/office/drawing/2014/main" val="949431749"/>
                  </a:ext>
                </a:extLst>
              </a:tr>
              <a:tr h="2464149">
                <a:tc>
                  <a:txBody>
                    <a:bodyPr/>
                    <a:lstStyle/>
                    <a:p>
                      <a:pPr marL="285750" indent="-285750">
                        <a:buFont typeface="Symbol" panose="05050102010706020507" pitchFamily="18" charset="2"/>
                        <a:buChar char="-"/>
                      </a:pPr>
                      <a:r>
                        <a:rPr lang="de-CH" dirty="0">
                          <a:latin typeface="Vectora LH" panose="02000503050000020004" pitchFamily="2" charset="0"/>
                        </a:rPr>
                        <a:t>Wenn die 200 Fahrten in der ASP regelmässig überschritten werden, werden in der Spitzenstunde die ausfahrenden Fahrzeuge bei der Schrankenanlage zurückgehalten bzw. die Ausfahrt wird jeweils verzögert, damit das Ausfahren zur Spitzenzeit weniger attraktiv wird. </a:t>
                      </a:r>
                    </a:p>
                    <a:p>
                      <a:pPr marL="285750" indent="-285750">
                        <a:buFont typeface="Symbol" panose="05050102010706020507" pitchFamily="18" charset="2"/>
                        <a:buChar char="-"/>
                      </a:pPr>
                      <a:r>
                        <a:rPr lang="de-CH" dirty="0">
                          <a:latin typeface="Vectora LH" panose="02000503050000020004" pitchFamily="2" charset="0"/>
                        </a:rPr>
                        <a:t>Eine Beschränkung der Zufahrten ist nicht möglich, da sich dann die Fahrzeuge auf das übergeordnete Verkehrsnetz zurückstauen können. </a:t>
                      </a:r>
                    </a:p>
                  </a:txBody>
                  <a:tcPr>
                    <a:noFill/>
                  </a:tcPr>
                </a:tc>
                <a:tc>
                  <a:txBody>
                    <a:bodyPr/>
                    <a:lstStyle/>
                    <a:p>
                      <a:r>
                        <a:rPr lang="de-CH" dirty="0">
                          <a:latin typeface="Vectora LH" panose="02000503050000020004" pitchFamily="2" charset="0"/>
                        </a:rPr>
                        <a:t>Durch die Verzögerung der Ausfahrt während den Verkehrsspitzen ist mit einer Reduktion der Verkehrsbelastung zu diesen Zeiten zu rechnen. Die Spitzen werden dadurch breiter und flacher, die Verkehrsinfrastruktur kann insgesamt besser ausgelastet werden. </a:t>
                      </a:r>
                    </a:p>
                  </a:txBody>
                  <a:tcPr>
                    <a:noFill/>
                  </a:tcPr>
                </a:tc>
                <a:extLst>
                  <a:ext uri="{0D108BD9-81ED-4DB2-BD59-A6C34878D82A}">
                    <a16:rowId xmlns:a16="http://schemas.microsoft.com/office/drawing/2014/main" val="2362838367"/>
                  </a:ext>
                </a:extLst>
              </a:tr>
            </a:tbl>
          </a:graphicData>
        </a:graphic>
      </p:graphicFrame>
    </p:spTree>
    <p:extLst>
      <p:ext uri="{BB962C8B-B14F-4D97-AF65-F5344CB8AC3E}">
        <p14:creationId xmlns:p14="http://schemas.microsoft.com/office/powerpoint/2010/main" val="32252214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4E4202-52DA-4EBA-B4E3-AC0FB0E3F15B}"/>
              </a:ext>
            </a:extLst>
          </p:cNvPr>
          <p:cNvSpPr>
            <a:spLocks noGrp="1"/>
          </p:cNvSpPr>
          <p:nvPr>
            <p:ph type="title"/>
          </p:nvPr>
        </p:nvSpPr>
        <p:spPr/>
        <p:txBody>
          <a:bodyPr/>
          <a:lstStyle/>
          <a:p>
            <a:r>
              <a:rPr lang="de-CH" dirty="0">
                <a:latin typeface="Gobold Uplow" panose="02000500000000000000" pitchFamily="2" charset="0"/>
              </a:rPr>
              <a:t>Fragestellung</a:t>
            </a:r>
          </a:p>
        </p:txBody>
      </p:sp>
      <p:sp>
        <p:nvSpPr>
          <p:cNvPr id="3" name="Inhaltsplatzhalter 2">
            <a:extLst>
              <a:ext uri="{FF2B5EF4-FFF2-40B4-BE49-F238E27FC236}">
                <a16:creationId xmlns:a16="http://schemas.microsoft.com/office/drawing/2014/main" id="{251ED580-1321-425E-BEA1-64F649E96C2F}"/>
              </a:ext>
            </a:extLst>
          </p:cNvPr>
          <p:cNvSpPr>
            <a:spLocks noGrp="1"/>
          </p:cNvSpPr>
          <p:nvPr>
            <p:ph idx="1"/>
          </p:nvPr>
        </p:nvSpPr>
        <p:spPr/>
        <p:txBody>
          <a:bodyPr>
            <a:normAutofit/>
          </a:bodyPr>
          <a:lstStyle/>
          <a:p>
            <a:pPr>
              <a:buFont typeface="Symbol" panose="05050102010706020507" pitchFamily="18" charset="2"/>
              <a:buChar char="-"/>
            </a:pPr>
            <a:r>
              <a:rPr lang="de-CH" dirty="0">
                <a:latin typeface="Vectora LH" panose="02000503050000020004" pitchFamily="2" charset="0"/>
              </a:rPr>
              <a:t>Die bisherige Lösung ist nicht ausreichend zufriedenstellend</a:t>
            </a:r>
          </a:p>
          <a:p>
            <a:pPr>
              <a:buFont typeface="Symbol" panose="05050102010706020507" pitchFamily="18" charset="2"/>
              <a:buChar char="-"/>
            </a:pPr>
            <a:r>
              <a:rPr lang="de-CH" dirty="0">
                <a:latin typeface="Vectora LH" panose="02000503050000020004" pitchFamily="2" charset="0"/>
              </a:rPr>
              <a:t>Was können für Massnahmen entwickelt werden, um die Ausfahrtsbegrenzung auf ein Minimum reduzieren, bzw. ganz vermeiden zu können?</a:t>
            </a:r>
          </a:p>
          <a:p>
            <a:endParaRPr lang="de-CH" sz="2400" dirty="0">
              <a:latin typeface="Vectora LH" panose="02000503050000020004" pitchFamily="2" charset="0"/>
            </a:endParaRPr>
          </a:p>
        </p:txBody>
      </p:sp>
    </p:spTree>
    <p:extLst>
      <p:ext uri="{BB962C8B-B14F-4D97-AF65-F5344CB8AC3E}">
        <p14:creationId xmlns:p14="http://schemas.microsoft.com/office/powerpoint/2010/main" val="24044495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336</Words>
  <Application>Microsoft Office PowerPoint</Application>
  <PresentationFormat>Breitbild</PresentationFormat>
  <Paragraphs>45</Paragraphs>
  <Slides>9</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9</vt:i4>
      </vt:variant>
    </vt:vector>
  </HeadingPairs>
  <TitlesOfParts>
    <vt:vector size="16" baseType="lpstr">
      <vt:lpstr>Arial</vt:lpstr>
      <vt:lpstr>Calibri</vt:lpstr>
      <vt:lpstr>Calibri Light</vt:lpstr>
      <vt:lpstr>Gobold Uplow</vt:lpstr>
      <vt:lpstr>Symbol</vt:lpstr>
      <vt:lpstr>Vectora LH</vt:lpstr>
      <vt:lpstr>Office Theme</vt:lpstr>
      <vt:lpstr>Hackdays 27./28. November 2020 </vt:lpstr>
      <vt:lpstr>Übersicht Areal</vt:lpstr>
      <vt:lpstr>Übersicht Areal</vt:lpstr>
      <vt:lpstr>Übersicht Nutzungsmix</vt:lpstr>
      <vt:lpstr>Situationsplan</vt:lpstr>
      <vt:lpstr>Bebauungsplan – Vorgabe und Problem</vt:lpstr>
      <vt:lpstr>Theoretisches Verkehrsaufkommen (Fahrtenmodell) in der Abendspitzenstunde 17:00 – 18:00 Uhr </vt:lpstr>
      <vt:lpstr>Lösungsansatz - Ausfahrtsdosierung </vt:lpstr>
      <vt:lpstr>Fragestellung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Hackdays 27./28. November 2020 </dc:title>
  <dc:creator>LEINWEBER, Juliane</dc:creator>
  <cp:lastModifiedBy>LEINWEBER, Juliane</cp:lastModifiedBy>
  <cp:revision>2</cp:revision>
  <dcterms:created xsi:type="dcterms:W3CDTF">2020-11-10T15:05:05Z</dcterms:created>
  <dcterms:modified xsi:type="dcterms:W3CDTF">2020-11-10T15:12:27Z</dcterms:modified>
</cp:coreProperties>
</file>